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68" r:id="rId4"/>
    <p:sldId id="269" r:id="rId5"/>
    <p:sldId id="258" r:id="rId6"/>
    <p:sldId id="270" r:id="rId7"/>
    <p:sldId id="265" r:id="rId8"/>
    <p:sldId id="260" r:id="rId9"/>
    <p:sldId id="259" r:id="rId10"/>
    <p:sldId id="261" r:id="rId11"/>
    <p:sldId id="262" r:id="rId12"/>
    <p:sldId id="266" r:id="rId13"/>
    <p:sldId id="267" r:id="rId14"/>
    <p:sldId id="263" r:id="rId15"/>
    <p:sldId id="264" r:id="rId16"/>
  </p:sldIdLst>
  <p:sldSz cx="18288000" cy="10287000"/>
  <p:notesSz cx="6858000" cy="9144000"/>
  <p:embeddedFontLst>
    <p:embeddedFont>
      <p:font typeface="Brick Sans" pitchFamily="2" charset="77"/>
      <p:regular r:id="rId18"/>
    </p:embeddedFont>
    <p:embeddedFont>
      <p:font typeface="Calibri" panose="020F0502020204030204" pitchFamily="34" charset="0"/>
      <p:regular r:id="rId19"/>
      <p:bold r:id="rId20"/>
      <p:italic r:id="rId21"/>
      <p:boldItalic r:id="rId22"/>
    </p:embeddedFont>
    <p:embeddedFont>
      <p:font typeface="Canva Sans" panose="020B0503030501040103" pitchFamily="34" charset="0"/>
      <p:regular r:id="rId23"/>
    </p:embeddedFont>
    <p:embeddedFont>
      <p:font typeface="Public Sans" pitchFamily="2" charset="77"/>
      <p:regular r:id="rId24"/>
    </p:embeddedFont>
    <p:embeddedFont>
      <p:font typeface="Public Sans Bold" pitchFamily="2" charset="77"/>
      <p:regular r:id="rId25"/>
    </p:embeddedFont>
    <p:embeddedFont>
      <p:font typeface="Public Sans Heavy" pitchFamily="2" charset="77"/>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812C4-EEA9-4F2B-9F39-40FEADFCFB65}" v="14" dt="2024-04-03T18:33:17.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5143" autoAdjust="0"/>
  </p:normalViewPr>
  <p:slideViewPr>
    <p:cSldViewPr>
      <p:cViewPr varScale="1">
        <p:scale>
          <a:sx n="64" d="100"/>
          <a:sy n="64" d="100"/>
        </p:scale>
        <p:origin x="11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sha Gheewala" userId="819ba6fb6ea0380f" providerId="LiveId" clId="{E350AD09-D01D-4030-8400-341479BF05EF}"/>
    <pc:docChg chg="modSld">
      <pc:chgData name="Aysha Gheewala" userId="819ba6fb6ea0380f" providerId="LiveId" clId="{E350AD09-D01D-4030-8400-341479BF05EF}" dt="2024-04-04T15:36:01.347" v="11" actId="1037"/>
      <pc:docMkLst>
        <pc:docMk/>
      </pc:docMkLst>
      <pc:sldChg chg="modSp mod">
        <pc:chgData name="Aysha Gheewala" userId="819ba6fb6ea0380f" providerId="LiveId" clId="{E350AD09-D01D-4030-8400-341479BF05EF}" dt="2024-04-04T15:34:36.438" v="5" actId="732"/>
        <pc:sldMkLst>
          <pc:docMk/>
          <pc:sldMk cId="929031580" sldId="269"/>
        </pc:sldMkLst>
        <pc:spChg chg="mod modCrop">
          <ac:chgData name="Aysha Gheewala" userId="819ba6fb6ea0380f" providerId="LiveId" clId="{E350AD09-D01D-4030-8400-341479BF05EF}" dt="2024-04-04T15:34:36.438" v="5" actId="732"/>
          <ac:spMkLst>
            <pc:docMk/>
            <pc:sldMk cId="929031580" sldId="269"/>
            <ac:spMk id="3" creationId="{00000000-0000-0000-0000-000000000000}"/>
          </ac:spMkLst>
        </pc:spChg>
      </pc:sldChg>
      <pc:sldChg chg="modSp mod">
        <pc:chgData name="Aysha Gheewala" userId="819ba6fb6ea0380f" providerId="LiveId" clId="{E350AD09-D01D-4030-8400-341479BF05EF}" dt="2024-04-04T15:36:01.347" v="11" actId="1037"/>
        <pc:sldMkLst>
          <pc:docMk/>
          <pc:sldMk cId="3327471935" sldId="270"/>
        </pc:sldMkLst>
        <pc:spChg chg="mod">
          <ac:chgData name="Aysha Gheewala" userId="819ba6fb6ea0380f" providerId="LiveId" clId="{E350AD09-D01D-4030-8400-341479BF05EF}" dt="2024-04-04T15:36:01.347" v="11" actId="1037"/>
          <ac:spMkLst>
            <pc:docMk/>
            <pc:sldMk cId="3327471935" sldId="270"/>
            <ac:spMk id="10" creationId="{B6D88411-24F2-D8CB-35D8-20D7235E22B5}"/>
          </ac:spMkLst>
        </pc:spChg>
        <pc:spChg chg="mod">
          <ac:chgData name="Aysha Gheewala" userId="819ba6fb6ea0380f" providerId="LiveId" clId="{E350AD09-D01D-4030-8400-341479BF05EF}" dt="2024-04-04T15:33:41.053" v="4" actId="1076"/>
          <ac:spMkLst>
            <pc:docMk/>
            <pc:sldMk cId="3327471935" sldId="270"/>
            <ac:spMk id="12" creationId="{C62A4496-7570-195B-9992-9A66B79D3445}"/>
          </ac:spMkLst>
        </pc:spChg>
        <pc:grpChg chg="mod">
          <ac:chgData name="Aysha Gheewala" userId="819ba6fb6ea0380f" providerId="LiveId" clId="{E350AD09-D01D-4030-8400-341479BF05EF}" dt="2024-04-04T15:33:19.768" v="2" actId="1076"/>
          <ac:grpSpMkLst>
            <pc:docMk/>
            <pc:sldMk cId="3327471935" sldId="270"/>
            <ac:grpSpMk id="5" creationId="{6BEC1080-5F5C-83CE-BAB6-6CF35B099C7D}"/>
          </ac:grpSpMkLst>
        </pc:grpChg>
        <pc:picChg chg="mod">
          <ac:chgData name="Aysha Gheewala" userId="819ba6fb6ea0380f" providerId="LiveId" clId="{E350AD09-D01D-4030-8400-341479BF05EF}" dt="2024-04-04T15:33:10.601" v="1" actId="1076"/>
          <ac:picMkLst>
            <pc:docMk/>
            <pc:sldMk cId="3327471935" sldId="270"/>
            <ac:picMk id="4" creationId="{24708E8B-DC8C-0644-B695-9FBC42E1CEFE}"/>
          </ac:picMkLst>
        </pc:picChg>
      </pc:sldChg>
    </pc:docChg>
  </pc:docChgLst>
  <pc:docChgLst>
    <pc:chgData name="Aysha Gheewala" userId="819ba6fb6ea0380f" providerId="LiveId" clId="{650812C4-EEA9-4F2B-9F39-40FEADFCFB65}"/>
    <pc:docChg chg="undo redo custSel addSld modSld">
      <pc:chgData name="Aysha Gheewala" userId="819ba6fb6ea0380f" providerId="LiveId" clId="{650812C4-EEA9-4F2B-9F39-40FEADFCFB65}" dt="2024-04-03T18:37:25.113" v="278" actId="1037"/>
      <pc:docMkLst>
        <pc:docMk/>
      </pc:docMkLst>
      <pc:sldChg chg="modSp mod">
        <pc:chgData name="Aysha Gheewala" userId="819ba6fb6ea0380f" providerId="LiveId" clId="{650812C4-EEA9-4F2B-9F39-40FEADFCFB65}" dt="2024-04-03T14:35:43.149" v="9" actId="1035"/>
        <pc:sldMkLst>
          <pc:docMk/>
          <pc:sldMk cId="0" sldId="259"/>
        </pc:sldMkLst>
        <pc:spChg chg="mod">
          <ac:chgData name="Aysha Gheewala" userId="819ba6fb6ea0380f" providerId="LiveId" clId="{650812C4-EEA9-4F2B-9F39-40FEADFCFB65}" dt="2024-04-03T14:35:25.214" v="4"/>
          <ac:spMkLst>
            <pc:docMk/>
            <pc:sldMk cId="0" sldId="259"/>
            <ac:spMk id="49" creationId="{00000000-0000-0000-0000-000000000000}"/>
          </ac:spMkLst>
        </pc:spChg>
        <pc:spChg chg="mod">
          <ac:chgData name="Aysha Gheewala" userId="819ba6fb6ea0380f" providerId="LiveId" clId="{650812C4-EEA9-4F2B-9F39-40FEADFCFB65}" dt="2024-04-03T14:35:43.149" v="9" actId="1035"/>
          <ac:spMkLst>
            <pc:docMk/>
            <pc:sldMk cId="0" sldId="259"/>
            <ac:spMk id="54" creationId="{00000000-0000-0000-0000-000000000000}"/>
          </ac:spMkLst>
        </pc:spChg>
      </pc:sldChg>
      <pc:sldChg chg="modSp mod">
        <pc:chgData name="Aysha Gheewala" userId="819ba6fb6ea0380f" providerId="LiveId" clId="{650812C4-EEA9-4F2B-9F39-40FEADFCFB65}" dt="2024-04-03T14:39:51.945" v="57" actId="1037"/>
        <pc:sldMkLst>
          <pc:docMk/>
          <pc:sldMk cId="0" sldId="263"/>
        </pc:sldMkLst>
        <pc:spChg chg="mod">
          <ac:chgData name="Aysha Gheewala" userId="819ba6fb6ea0380f" providerId="LiveId" clId="{650812C4-EEA9-4F2B-9F39-40FEADFCFB65}" dt="2024-04-03T14:39:51.945" v="57" actId="1037"/>
          <ac:spMkLst>
            <pc:docMk/>
            <pc:sldMk cId="0" sldId="263"/>
            <ac:spMk id="8" creationId="{00000000-0000-0000-0000-000000000000}"/>
          </ac:spMkLst>
        </pc:spChg>
        <pc:graphicFrameChg chg="mod">
          <ac:chgData name="Aysha Gheewala" userId="819ba6fb6ea0380f" providerId="LiveId" clId="{650812C4-EEA9-4F2B-9F39-40FEADFCFB65}" dt="2024-04-03T14:39:45.492" v="50" actId="1076"/>
          <ac:graphicFrameMkLst>
            <pc:docMk/>
            <pc:sldMk cId="0" sldId="263"/>
            <ac:graphicFrameMk id="6" creationId="{00000000-0000-0000-0000-000000000000}"/>
          </ac:graphicFrameMkLst>
        </pc:graphicFrameChg>
      </pc:sldChg>
      <pc:sldChg chg="modSp mod">
        <pc:chgData name="Aysha Gheewala" userId="819ba6fb6ea0380f" providerId="LiveId" clId="{650812C4-EEA9-4F2B-9F39-40FEADFCFB65}" dt="2024-04-03T14:34:57.550" v="3" actId="1036"/>
        <pc:sldMkLst>
          <pc:docMk/>
          <pc:sldMk cId="3462539987" sldId="265"/>
        </pc:sldMkLst>
        <pc:spChg chg="mod">
          <ac:chgData name="Aysha Gheewala" userId="819ba6fb6ea0380f" providerId="LiveId" clId="{650812C4-EEA9-4F2B-9F39-40FEADFCFB65}" dt="2024-04-03T14:34:57.550" v="3" actId="1036"/>
          <ac:spMkLst>
            <pc:docMk/>
            <pc:sldMk cId="3462539987" sldId="265"/>
            <ac:spMk id="43" creationId="{00000000-0000-0000-0000-000000000000}"/>
          </ac:spMkLst>
        </pc:spChg>
      </pc:sldChg>
      <pc:sldChg chg="addSp delSp modSp mod">
        <pc:chgData name="Aysha Gheewala" userId="819ba6fb6ea0380f" providerId="LiveId" clId="{650812C4-EEA9-4F2B-9F39-40FEADFCFB65}" dt="2024-04-03T14:36:36.195" v="13" actId="1037"/>
        <pc:sldMkLst>
          <pc:docMk/>
          <pc:sldMk cId="2676376378" sldId="266"/>
        </pc:sldMkLst>
        <pc:spChg chg="add mod">
          <ac:chgData name="Aysha Gheewala" userId="819ba6fb6ea0380f" providerId="LiveId" clId="{650812C4-EEA9-4F2B-9F39-40FEADFCFB65}" dt="2024-04-03T14:36:23.580" v="10"/>
          <ac:spMkLst>
            <pc:docMk/>
            <pc:sldMk cId="2676376378" sldId="266"/>
            <ac:spMk id="2" creationId="{72166373-CC97-8BF1-B1D7-4DF1F2470D1D}"/>
          </ac:spMkLst>
        </pc:spChg>
        <pc:spChg chg="del">
          <ac:chgData name="Aysha Gheewala" userId="819ba6fb6ea0380f" providerId="LiveId" clId="{650812C4-EEA9-4F2B-9F39-40FEADFCFB65}" dt="2024-04-03T14:36:25.712" v="11" actId="478"/>
          <ac:spMkLst>
            <pc:docMk/>
            <pc:sldMk cId="2676376378" sldId="266"/>
            <ac:spMk id="11" creationId="{00000000-0000-0000-0000-000000000000}"/>
          </ac:spMkLst>
        </pc:spChg>
        <pc:picChg chg="mod">
          <ac:chgData name="Aysha Gheewala" userId="819ba6fb6ea0380f" providerId="LiveId" clId="{650812C4-EEA9-4F2B-9F39-40FEADFCFB65}" dt="2024-04-03T14:36:36.195" v="13" actId="1037"/>
          <ac:picMkLst>
            <pc:docMk/>
            <pc:sldMk cId="2676376378" sldId="266"/>
            <ac:picMk id="17" creationId="{15C64702-1FC0-9A06-11F9-26F4817C6414}"/>
          </ac:picMkLst>
        </pc:picChg>
      </pc:sldChg>
      <pc:sldChg chg="addSp delSp modSp mod">
        <pc:chgData name="Aysha Gheewala" userId="819ba6fb6ea0380f" providerId="LiveId" clId="{650812C4-EEA9-4F2B-9F39-40FEADFCFB65}" dt="2024-04-03T14:39:29.593" v="49" actId="1076"/>
        <pc:sldMkLst>
          <pc:docMk/>
          <pc:sldMk cId="4153134350" sldId="267"/>
        </pc:sldMkLst>
        <pc:spChg chg="add mod">
          <ac:chgData name="Aysha Gheewala" userId="819ba6fb6ea0380f" providerId="LiveId" clId="{650812C4-EEA9-4F2B-9F39-40FEADFCFB65}" dt="2024-04-03T14:36:49.161" v="14"/>
          <ac:spMkLst>
            <pc:docMk/>
            <pc:sldMk cId="4153134350" sldId="267"/>
            <ac:spMk id="2" creationId="{6977EB7D-9CD5-CB8D-C092-C29BA8D61203}"/>
          </ac:spMkLst>
        </pc:spChg>
        <pc:spChg chg="mod">
          <ac:chgData name="Aysha Gheewala" userId="819ba6fb6ea0380f" providerId="LiveId" clId="{650812C4-EEA9-4F2B-9F39-40FEADFCFB65}" dt="2024-04-03T14:39:25.335" v="48" actId="1076"/>
          <ac:spMkLst>
            <pc:docMk/>
            <pc:sldMk cId="4153134350" sldId="267"/>
            <ac:spMk id="4" creationId="{B84200C3-3E38-0FA4-9267-4DFA15EE31C7}"/>
          </ac:spMkLst>
        </pc:spChg>
        <pc:spChg chg="mod">
          <ac:chgData name="Aysha Gheewala" userId="819ba6fb6ea0380f" providerId="LiveId" clId="{650812C4-EEA9-4F2B-9F39-40FEADFCFB65}" dt="2024-04-03T14:39:12.840" v="45" actId="14100"/>
          <ac:spMkLst>
            <pc:docMk/>
            <pc:sldMk cId="4153134350" sldId="267"/>
            <ac:spMk id="7" creationId="{3F680E63-CA81-558F-68B6-97D82991B826}"/>
          </ac:spMkLst>
        </pc:spChg>
        <pc:spChg chg="del">
          <ac:chgData name="Aysha Gheewala" userId="819ba6fb6ea0380f" providerId="LiveId" clId="{650812C4-EEA9-4F2B-9F39-40FEADFCFB65}" dt="2024-04-03T14:36:50.983" v="15" actId="478"/>
          <ac:spMkLst>
            <pc:docMk/>
            <pc:sldMk cId="4153134350" sldId="267"/>
            <ac:spMk id="11" creationId="{00000000-0000-0000-0000-000000000000}"/>
          </ac:spMkLst>
        </pc:spChg>
        <pc:spChg chg="mod">
          <ac:chgData name="Aysha Gheewala" userId="819ba6fb6ea0380f" providerId="LiveId" clId="{650812C4-EEA9-4F2B-9F39-40FEADFCFB65}" dt="2024-04-03T14:39:17.946" v="47" actId="20577"/>
          <ac:spMkLst>
            <pc:docMk/>
            <pc:sldMk cId="4153134350" sldId="267"/>
            <ac:spMk id="13" creationId="{00000000-0000-0000-0000-000000000000}"/>
          </ac:spMkLst>
        </pc:spChg>
        <pc:picChg chg="mod">
          <ac:chgData name="Aysha Gheewala" userId="819ba6fb6ea0380f" providerId="LiveId" clId="{650812C4-EEA9-4F2B-9F39-40FEADFCFB65}" dt="2024-04-03T14:39:29.593" v="49" actId="1076"/>
          <ac:picMkLst>
            <pc:docMk/>
            <pc:sldMk cId="4153134350" sldId="267"/>
            <ac:picMk id="6" creationId="{77BBF90E-89F3-6948-AE3E-34E96D9DE52D}"/>
          </ac:picMkLst>
        </pc:picChg>
      </pc:sldChg>
      <pc:sldChg chg="addSp delSp modSp new mod setBg">
        <pc:chgData name="Aysha Gheewala" userId="819ba6fb6ea0380f" providerId="LiveId" clId="{650812C4-EEA9-4F2B-9F39-40FEADFCFB65}" dt="2024-04-03T18:37:25.113" v="278" actId="1037"/>
        <pc:sldMkLst>
          <pc:docMk/>
          <pc:sldMk cId="3327471935" sldId="270"/>
        </pc:sldMkLst>
        <pc:spChg chg="add mod">
          <ac:chgData name="Aysha Gheewala" userId="819ba6fb6ea0380f" providerId="LiveId" clId="{650812C4-EEA9-4F2B-9F39-40FEADFCFB65}" dt="2024-04-03T18:22:24.368" v="96" actId="26606"/>
          <ac:spMkLst>
            <pc:docMk/>
            <pc:sldMk cId="3327471935" sldId="270"/>
            <ac:spMk id="2" creationId="{D2809DF7-D9AB-07FF-1E44-0D56487289A4}"/>
          </ac:spMkLst>
        </pc:spChg>
        <pc:spChg chg="mod">
          <ac:chgData name="Aysha Gheewala" userId="819ba6fb6ea0380f" providerId="LiveId" clId="{650812C4-EEA9-4F2B-9F39-40FEADFCFB65}" dt="2024-04-03T18:29:05.469" v="106"/>
          <ac:spMkLst>
            <pc:docMk/>
            <pc:sldMk cId="3327471935" sldId="270"/>
            <ac:spMk id="6" creationId="{19705EAA-FF17-D75A-F697-4FF903E5524D}"/>
          </ac:spMkLst>
        </pc:spChg>
        <pc:spChg chg="mod">
          <ac:chgData name="Aysha Gheewala" userId="819ba6fb6ea0380f" providerId="LiveId" clId="{650812C4-EEA9-4F2B-9F39-40FEADFCFB65}" dt="2024-04-03T18:29:05.469" v="106"/>
          <ac:spMkLst>
            <pc:docMk/>
            <pc:sldMk cId="3327471935" sldId="270"/>
            <ac:spMk id="7" creationId="{FA3892E4-849F-75B9-816C-5AFF481AFA9C}"/>
          </ac:spMkLst>
        </pc:spChg>
        <pc:spChg chg="add mod">
          <ac:chgData name="Aysha Gheewala" userId="819ba6fb6ea0380f" providerId="LiveId" clId="{650812C4-EEA9-4F2B-9F39-40FEADFCFB65}" dt="2024-04-03T18:29:42.869" v="128" actId="1036"/>
          <ac:spMkLst>
            <pc:docMk/>
            <pc:sldMk cId="3327471935" sldId="270"/>
            <ac:spMk id="8" creationId="{00C52A4F-E674-51DB-00CC-FEB44737848E}"/>
          </ac:spMkLst>
        </pc:spChg>
        <pc:spChg chg="add del">
          <ac:chgData name="Aysha Gheewala" userId="819ba6fb6ea0380f" providerId="LiveId" clId="{650812C4-EEA9-4F2B-9F39-40FEADFCFB65}" dt="2024-04-03T18:22:24.368" v="96" actId="26606"/>
          <ac:spMkLst>
            <pc:docMk/>
            <pc:sldMk cId="3327471935" sldId="270"/>
            <ac:spMk id="9" creationId="{C6FC42E6-6C25-4922-95D2-B97B1E123559}"/>
          </ac:spMkLst>
        </pc:spChg>
        <pc:spChg chg="add mod">
          <ac:chgData name="Aysha Gheewala" userId="819ba6fb6ea0380f" providerId="LiveId" clId="{650812C4-EEA9-4F2B-9F39-40FEADFCFB65}" dt="2024-04-03T18:37:25.113" v="278" actId="1037"/>
          <ac:spMkLst>
            <pc:docMk/>
            <pc:sldMk cId="3327471935" sldId="270"/>
            <ac:spMk id="10" creationId="{B6D88411-24F2-D8CB-35D8-20D7235E22B5}"/>
          </ac:spMkLst>
        </pc:spChg>
        <pc:spChg chg="add del">
          <ac:chgData name="Aysha Gheewala" userId="819ba6fb6ea0380f" providerId="LiveId" clId="{650812C4-EEA9-4F2B-9F39-40FEADFCFB65}" dt="2024-04-03T18:22:24.368" v="96" actId="26606"/>
          <ac:spMkLst>
            <pc:docMk/>
            <pc:sldMk cId="3327471935" sldId="270"/>
            <ac:spMk id="11" creationId="{0295F874-A8A5-4A14-8CFC-828968DE64C4}"/>
          </ac:spMkLst>
        </pc:spChg>
        <pc:spChg chg="add mod">
          <ac:chgData name="Aysha Gheewala" userId="819ba6fb6ea0380f" providerId="LiveId" clId="{650812C4-EEA9-4F2B-9F39-40FEADFCFB65}" dt="2024-04-03T18:33:56.806" v="267" actId="1076"/>
          <ac:spMkLst>
            <pc:docMk/>
            <pc:sldMk cId="3327471935" sldId="270"/>
            <ac:spMk id="12" creationId="{C62A4496-7570-195B-9992-9A66B79D3445}"/>
          </ac:spMkLst>
        </pc:spChg>
        <pc:grpChg chg="add mod">
          <ac:chgData name="Aysha Gheewala" userId="819ba6fb6ea0380f" providerId="LiveId" clId="{650812C4-EEA9-4F2B-9F39-40FEADFCFB65}" dt="2024-04-03T18:29:31.040" v="127" actId="1035"/>
          <ac:grpSpMkLst>
            <pc:docMk/>
            <pc:sldMk cId="3327471935" sldId="270"/>
            <ac:grpSpMk id="5" creationId="{6BEC1080-5F5C-83CE-BAB6-6CF35B099C7D}"/>
          </ac:grpSpMkLst>
        </pc:grpChg>
        <pc:picChg chg="add mod modCrop">
          <ac:chgData name="Aysha Gheewala" userId="819ba6fb6ea0380f" providerId="LiveId" clId="{650812C4-EEA9-4F2B-9F39-40FEADFCFB65}" dt="2024-04-03T18:37:11.593" v="269" actId="1076"/>
          <ac:picMkLst>
            <pc:docMk/>
            <pc:sldMk cId="3327471935" sldId="270"/>
            <ac:picMk id="4" creationId="{24708E8B-DC8C-0644-B695-9FBC42E1CE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A90B5-C4B4-C647-BC3D-46BF24662E26}" type="datetimeFigureOut">
              <a:rPr lang="en-US" smtClean="0"/>
              <a:t>4/4/24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E02E5-87D3-E448-947F-831956D1A2E7}" type="slidenum">
              <a:rPr lang="en-US" smtClean="0"/>
              <a:t>‹#›</a:t>
            </a:fld>
            <a:endParaRPr lang="en-US"/>
          </a:p>
        </p:txBody>
      </p:sp>
    </p:spTree>
    <p:extLst>
      <p:ext uri="{BB962C8B-B14F-4D97-AF65-F5344CB8AC3E}">
        <p14:creationId xmlns:p14="http://schemas.microsoft.com/office/powerpoint/2010/main" val="3908675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E02E5-87D3-E448-947F-831956D1A2E7}" type="slidenum">
              <a:rPr lang="en-US" smtClean="0"/>
              <a:t>1</a:t>
            </a:fld>
            <a:endParaRPr lang="en-US"/>
          </a:p>
        </p:txBody>
      </p:sp>
    </p:spTree>
    <p:extLst>
      <p:ext uri="{BB962C8B-B14F-4D97-AF65-F5344CB8AC3E}">
        <p14:creationId xmlns:p14="http://schemas.microsoft.com/office/powerpoint/2010/main" val="334495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 using Python-Flask, HTML, CSS and JavaScript</a:t>
            </a:r>
          </a:p>
        </p:txBody>
      </p:sp>
      <p:sp>
        <p:nvSpPr>
          <p:cNvPr id="4" name="Slide Number Placeholder 3"/>
          <p:cNvSpPr>
            <a:spLocks noGrp="1"/>
          </p:cNvSpPr>
          <p:nvPr>
            <p:ph type="sldNum" sz="quarter" idx="5"/>
          </p:nvPr>
        </p:nvSpPr>
        <p:spPr/>
        <p:txBody>
          <a:bodyPr/>
          <a:lstStyle/>
          <a:p>
            <a:fld id="{4D7E02E5-87D3-E448-947F-831956D1A2E7}" type="slidenum">
              <a:rPr lang="en-US" smtClean="0"/>
              <a:t>13</a:t>
            </a:fld>
            <a:endParaRPr lang="en-US"/>
          </a:p>
        </p:txBody>
      </p:sp>
    </p:spTree>
    <p:extLst>
      <p:ext uri="{BB962C8B-B14F-4D97-AF65-F5344CB8AC3E}">
        <p14:creationId xmlns:p14="http://schemas.microsoft.com/office/powerpoint/2010/main" val="3909717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latin typeface="+mn-lt"/>
              </a:rPr>
              <a:t>The Neural Network model demonstrates the highest accuracy and balanced performance in predicting Type 2 diabetes. Random Forest, Decision Tree, and KNN also exhibit promising results, closely following the Neural Network in terms of accuracy and performance metrics. SVM and Logistic Regression show comparatively lower accuracy and performance metrics.</a:t>
            </a:r>
          </a:p>
          <a:p>
            <a:br>
              <a:rPr lang="en-GB" b="0" dirty="0">
                <a:solidFill>
                  <a:srgbClr val="CCCCCC"/>
                </a:solidFill>
                <a:effectLst/>
                <a:latin typeface="+mn-lt"/>
              </a:rPr>
            </a:br>
            <a:r>
              <a:rPr lang="en-GB" b="0" dirty="0">
                <a:solidFill>
                  <a:srgbClr val="CCCCCC"/>
                </a:solidFill>
                <a:effectLst/>
                <a:latin typeface="+mn-lt"/>
              </a:rPr>
              <a:t>Using Random Forest, it was found that the top 3 features influencing the predictions are </a:t>
            </a:r>
            <a:r>
              <a:rPr lang="en-GB" b="0" dirty="0" err="1">
                <a:solidFill>
                  <a:srgbClr val="CE9178"/>
                </a:solidFill>
                <a:effectLst/>
                <a:latin typeface="+mn-lt"/>
              </a:rPr>
              <a:t>RegularMedicine</a:t>
            </a:r>
            <a:r>
              <a:rPr lang="en-GB" b="0" dirty="0">
                <a:solidFill>
                  <a:srgbClr val="CCCCCC"/>
                </a:solidFill>
                <a:effectLst/>
                <a:latin typeface="+mn-lt"/>
              </a:rPr>
              <a:t>, </a:t>
            </a:r>
            <a:r>
              <a:rPr lang="en-GB" b="0" dirty="0">
                <a:solidFill>
                  <a:srgbClr val="CE9178"/>
                </a:solidFill>
                <a:effectLst/>
                <a:latin typeface="+mn-lt"/>
              </a:rPr>
              <a:t>Age</a:t>
            </a:r>
            <a:r>
              <a:rPr lang="en-GB" b="0" dirty="0">
                <a:solidFill>
                  <a:srgbClr val="CCCCCC"/>
                </a:solidFill>
                <a:effectLst/>
                <a:latin typeface="+mn-lt"/>
              </a:rPr>
              <a:t>, and </a:t>
            </a:r>
            <a:r>
              <a:rPr lang="en-GB" b="0" dirty="0">
                <a:solidFill>
                  <a:srgbClr val="CE9178"/>
                </a:solidFill>
                <a:effectLst/>
                <a:latin typeface="+mn-lt"/>
              </a:rPr>
              <a:t>BMI</a:t>
            </a:r>
            <a:r>
              <a:rPr lang="en-GB" b="0" dirty="0">
                <a:solidFill>
                  <a:srgbClr val="CCCCCC"/>
                </a:solidFill>
                <a:effectLst/>
                <a:latin typeface="+mn-lt"/>
              </a:rPr>
              <a:t>.</a:t>
            </a:r>
          </a:p>
          <a:p>
            <a:br>
              <a:rPr lang="en-GB" b="0" dirty="0">
                <a:solidFill>
                  <a:srgbClr val="CCCCCC"/>
                </a:solidFill>
                <a:effectLst/>
                <a:latin typeface="+mn-lt"/>
              </a:rPr>
            </a:br>
            <a:r>
              <a:rPr lang="en-GB" b="0" dirty="0">
                <a:solidFill>
                  <a:srgbClr val="CCCCCC"/>
                </a:solidFill>
                <a:effectLst/>
                <a:latin typeface="+mn-lt"/>
              </a:rPr>
              <a:t>Hyperparameter tuning by </a:t>
            </a:r>
            <a:r>
              <a:rPr lang="en-GB" b="0" dirty="0" err="1">
                <a:solidFill>
                  <a:srgbClr val="CCCCCC"/>
                </a:solidFill>
                <a:effectLst/>
                <a:latin typeface="+mn-lt"/>
              </a:rPr>
              <a:t>GridSearchCV</a:t>
            </a:r>
            <a:r>
              <a:rPr lang="en-GB" b="0" dirty="0">
                <a:solidFill>
                  <a:srgbClr val="CCCCCC"/>
                </a:solidFill>
                <a:effectLst/>
                <a:latin typeface="+mn-lt"/>
              </a:rPr>
              <a:t> resulted in significant improvement for SVM and minor improvement for Logistic Regression. However, due to diminishing returns, no visible improvements were observed in Decision Tree, Random Forest, and KNN after tuning.</a:t>
            </a:r>
          </a:p>
          <a:p>
            <a:br>
              <a:rPr lang="en-GB" b="0" dirty="0">
                <a:solidFill>
                  <a:srgbClr val="CCCCCC"/>
                </a:solidFill>
                <a:effectLst/>
                <a:latin typeface="+mn-lt"/>
              </a:rPr>
            </a:br>
            <a:r>
              <a:rPr lang="en-GB" b="0" dirty="0">
                <a:solidFill>
                  <a:srgbClr val="CCCCCC"/>
                </a:solidFill>
                <a:effectLst/>
                <a:latin typeface="+mn-lt"/>
              </a:rPr>
              <a:t>Based on the results, the Neural Network model is recommended for accurate and reliable diabetes prediction. However, considering computational resources, Random Forest, Decision Tree, and KNN are also viable options as they strike a balance between accuracy and efficiency.</a:t>
            </a: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14</a:t>
            </a:fld>
            <a:endParaRPr lang="en-US"/>
          </a:p>
        </p:txBody>
      </p:sp>
    </p:spTree>
    <p:extLst>
      <p:ext uri="{BB962C8B-B14F-4D97-AF65-F5344CB8AC3E}">
        <p14:creationId xmlns:p14="http://schemas.microsoft.com/office/powerpoint/2010/main" val="391178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E02E5-87D3-E448-947F-831956D1A2E7}" type="slidenum">
              <a:rPr lang="en-US" smtClean="0"/>
              <a:t>15</a:t>
            </a:fld>
            <a:endParaRPr lang="en-US"/>
          </a:p>
        </p:txBody>
      </p:sp>
    </p:spTree>
    <p:extLst>
      <p:ext uri="{BB962C8B-B14F-4D97-AF65-F5344CB8AC3E}">
        <p14:creationId xmlns:p14="http://schemas.microsoft.com/office/powerpoint/2010/main" val="203740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latin typeface="+mn-lt"/>
              </a:rPr>
              <a:t>Diabetes is a prevalent chronic disease that affects millions of people worldwide. According to the International Diabetes Federation, approximately 537 million adults (20-79 years) are living with diabetes. Around 90% of diabetes cases are Type 2, influenced by factors like economy, age, environment, and lifestyles. </a:t>
            </a:r>
          </a:p>
          <a:p>
            <a:endParaRPr lang="en-GB" b="0" dirty="0">
              <a:solidFill>
                <a:srgbClr val="CCCCCC"/>
              </a:solidFill>
              <a:effectLst/>
              <a:latin typeface="+mn-lt"/>
            </a:endParaRPr>
          </a:p>
          <a:p>
            <a:r>
              <a:rPr lang="en-GB" b="0" dirty="0">
                <a:solidFill>
                  <a:srgbClr val="CCCCCC"/>
                </a:solidFill>
                <a:effectLst/>
                <a:latin typeface="+mn-lt"/>
              </a:rPr>
              <a:t>Early detection and prediction of diabetes are crucial for effective management and prevention of complications. This project aims to develop a predictive model to identify individuals at risk of developing diabetes based on various health indicators.</a:t>
            </a:r>
          </a:p>
          <a:p>
            <a:endParaRPr lang="en-GB" b="0" dirty="0">
              <a:solidFill>
                <a:srgbClr val="CCCCCC"/>
              </a:solidFill>
              <a:effectLst/>
              <a:latin typeface="+mn-lt"/>
            </a:endParaRPr>
          </a:p>
          <a:p>
            <a:r>
              <a:rPr lang="en-GB" b="0" dirty="0">
                <a:solidFill>
                  <a:srgbClr val="CCCCCC"/>
                </a:solidFill>
                <a:effectLst/>
                <a:latin typeface="+mn-lt"/>
              </a:rPr>
              <a:t>The project aims to predict Type 2 diabetes risk using machine learning algorithms based on lifestyle and family background. By leveraging machine learning algorithms and techniques, we will analyse anonymous health records encompassing parameters such as BMI, age, blood pressure, dietary habits, etc. The project will employ feature selection methods and experiment with various algorithms, including Logistic Regression, Random Forest, Decision Tree, Support Vector Machines (SVM), K-Nearest </a:t>
            </a:r>
            <a:r>
              <a:rPr lang="en-GB" b="0" dirty="0" err="1">
                <a:solidFill>
                  <a:srgbClr val="CCCCCC"/>
                </a:solidFill>
                <a:effectLst/>
                <a:latin typeface="+mn-lt"/>
              </a:rPr>
              <a:t>Neighbors</a:t>
            </a:r>
            <a:r>
              <a:rPr lang="en-GB" b="0" dirty="0">
                <a:solidFill>
                  <a:srgbClr val="CCCCCC"/>
                </a:solidFill>
                <a:effectLst/>
                <a:latin typeface="+mn-lt"/>
              </a:rPr>
              <a:t> (KNN) and Neural Network, to build a robust and accurate predictive tool.</a:t>
            </a:r>
          </a:p>
          <a:p>
            <a:br>
              <a:rPr lang="en-GB" b="0" dirty="0">
                <a:solidFill>
                  <a:srgbClr val="CCCCCC"/>
                </a:solidFill>
                <a:effectLst/>
                <a:latin typeface="+mn-lt"/>
              </a:rPr>
            </a:br>
            <a:r>
              <a:rPr lang="en-GB" b="0" dirty="0">
                <a:solidFill>
                  <a:srgbClr val="CCCCCC"/>
                </a:solidFill>
                <a:effectLst/>
                <a:latin typeface="+mn-lt"/>
              </a:rPr>
              <a:t>The ultimate goal is to gain insights into the significant factors contributing to the prediction of diabetes occurrence. Through early detection and intervention, the project aims to contribute to better management and prevention of diabetes, thus improving public health outcomes.</a:t>
            </a: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2</a:t>
            </a:fld>
            <a:endParaRPr lang="en-US"/>
          </a:p>
        </p:txBody>
      </p:sp>
    </p:spTree>
    <p:extLst>
      <p:ext uri="{BB962C8B-B14F-4D97-AF65-F5344CB8AC3E}">
        <p14:creationId xmlns:p14="http://schemas.microsoft.com/office/powerpoint/2010/main" val="91569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3</a:t>
            </a:fld>
            <a:endParaRPr lang="en-US"/>
          </a:p>
        </p:txBody>
      </p:sp>
    </p:spTree>
    <p:extLst>
      <p:ext uri="{BB962C8B-B14F-4D97-AF65-F5344CB8AC3E}">
        <p14:creationId xmlns:p14="http://schemas.microsoft.com/office/powerpoint/2010/main" val="91569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4</a:t>
            </a:fld>
            <a:endParaRPr lang="en-US"/>
          </a:p>
        </p:txBody>
      </p:sp>
    </p:spTree>
    <p:extLst>
      <p:ext uri="{BB962C8B-B14F-4D97-AF65-F5344CB8AC3E}">
        <p14:creationId xmlns:p14="http://schemas.microsoft.com/office/powerpoint/2010/main" val="160019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latin typeface="+mn-lt"/>
              </a:rPr>
              <a:t>The Kaggle </a:t>
            </a:r>
            <a:r>
              <a:rPr lang="en-GB" b="0" dirty="0">
                <a:solidFill>
                  <a:srgbClr val="CE9178"/>
                </a:solidFill>
                <a:effectLst/>
                <a:latin typeface="+mn-lt"/>
              </a:rPr>
              <a:t>dataset</a:t>
            </a:r>
            <a:r>
              <a:rPr lang="en-GB" b="0" dirty="0">
                <a:solidFill>
                  <a:srgbClr val="CCCCCC"/>
                </a:solidFill>
                <a:effectLst/>
                <a:latin typeface="+mn-lt"/>
              </a:rPr>
              <a:t> utilised in this project was curated by researchers from the Department of Computer Science and Engineering at Birla Institute of Technology in India, for research purposes only and is not intended for commercial use. An </a:t>
            </a:r>
            <a:r>
              <a:rPr lang="en-GB" b="0" dirty="0">
                <a:solidFill>
                  <a:srgbClr val="CE9178"/>
                </a:solidFill>
                <a:effectLst/>
                <a:latin typeface="+mn-lt"/>
              </a:rPr>
              <a:t>article</a:t>
            </a:r>
            <a:r>
              <a:rPr lang="en-GB" b="0" dirty="0">
                <a:solidFill>
                  <a:srgbClr val="CCCCCC"/>
                </a:solidFill>
                <a:effectLst/>
                <a:latin typeface="+mn-lt"/>
              </a:rPr>
              <a:t> detailing the implementation of this dataset was published on </a:t>
            </a:r>
            <a:r>
              <a:rPr lang="en-GB" b="0" dirty="0">
                <a:solidFill>
                  <a:srgbClr val="CE9178"/>
                </a:solidFill>
                <a:effectLst/>
                <a:latin typeface="+mn-lt"/>
              </a:rPr>
              <a:t>ScienceDirect,</a:t>
            </a:r>
            <a:r>
              <a:rPr lang="en-GB" b="0" dirty="0">
                <a:solidFill>
                  <a:srgbClr val="CCCCCC"/>
                </a:solidFill>
                <a:effectLst/>
                <a:latin typeface="+mn-lt"/>
              </a:rPr>
              <a:t> providing further information.</a:t>
            </a:r>
          </a:p>
          <a:p>
            <a:endParaRPr lang="en-GB" b="0" dirty="0">
              <a:solidFill>
                <a:srgbClr val="CCCCCC"/>
              </a:solidFill>
              <a:effectLst/>
              <a:latin typeface="+mn-lt"/>
            </a:endParaRPr>
          </a:p>
          <a:p>
            <a:pPr algn="l"/>
            <a:r>
              <a:rPr lang="en-GB" b="1" i="0" dirty="0">
                <a:solidFill>
                  <a:srgbClr val="CCCCCC"/>
                </a:solidFill>
                <a:effectLst/>
                <a:latin typeface="+mn-lt"/>
              </a:rPr>
              <a:t>Data Cleaning and Pre-Processing:</a:t>
            </a:r>
            <a:br>
              <a:rPr lang="en-GB" b="1" i="0" dirty="0">
                <a:solidFill>
                  <a:srgbClr val="CCCCCC"/>
                </a:solidFill>
                <a:effectLst/>
                <a:latin typeface="+mn-lt"/>
              </a:rPr>
            </a:br>
            <a:r>
              <a:rPr lang="en-GB" b="1" i="0" dirty="0">
                <a:solidFill>
                  <a:srgbClr val="CCCCCC"/>
                </a:solidFill>
                <a:effectLst/>
                <a:latin typeface="+mn-lt"/>
              </a:rPr>
              <a:t>- Parameter were renamed for consistency and accuracy.</a:t>
            </a:r>
          </a:p>
          <a:p>
            <a:pPr algn="l"/>
            <a:r>
              <a:rPr lang="en-GB" b="0" i="0" dirty="0">
                <a:solidFill>
                  <a:srgbClr val="CCCCCC"/>
                </a:solidFill>
                <a:effectLst/>
                <a:latin typeface="+mn-lt"/>
              </a:rPr>
              <a:t>- </a:t>
            </a:r>
            <a:r>
              <a:rPr lang="en-GB" b="1" i="0" dirty="0">
                <a:solidFill>
                  <a:srgbClr val="CCCCCC"/>
                </a:solidFill>
                <a:effectLst/>
                <a:latin typeface="+mn-lt"/>
              </a:rPr>
              <a:t>Redundant Columns like </a:t>
            </a:r>
            <a:r>
              <a:rPr lang="en-GB" b="0" i="0" dirty="0" err="1">
                <a:solidFill>
                  <a:srgbClr val="CCCCCC"/>
                </a:solidFill>
                <a:effectLst/>
                <a:latin typeface="+mn-lt"/>
              </a:rPr>
              <a:t>highBP</a:t>
            </a:r>
            <a:r>
              <a:rPr lang="en-GB" b="0" i="0" dirty="0">
                <a:solidFill>
                  <a:srgbClr val="CCCCCC"/>
                </a:solidFill>
                <a:effectLst/>
                <a:latin typeface="+mn-lt"/>
              </a:rPr>
              <a:t> was dropped. This reduces the possibility of conflicting information.</a:t>
            </a:r>
          </a:p>
          <a:p>
            <a:pPr algn="l"/>
            <a:r>
              <a:rPr lang="en-GB" b="0" i="0" dirty="0">
                <a:solidFill>
                  <a:srgbClr val="CCCCCC"/>
                </a:solidFill>
                <a:effectLst/>
                <a:latin typeface="+mn-lt"/>
              </a:rPr>
              <a:t>- </a:t>
            </a:r>
            <a:r>
              <a:rPr lang="en-GB" b="1" i="0" dirty="0">
                <a:solidFill>
                  <a:srgbClr val="CCCCCC"/>
                </a:solidFill>
                <a:effectLst/>
                <a:latin typeface="+mn-lt"/>
              </a:rPr>
              <a:t>Missing Value: </a:t>
            </a:r>
            <a:r>
              <a:rPr lang="en-GB" b="0" i="0" dirty="0">
                <a:solidFill>
                  <a:srgbClr val="CCCCCC"/>
                </a:solidFill>
                <a:effectLst/>
                <a:latin typeface="+mn-lt"/>
              </a:rPr>
              <a:t>Rows containing missing values were removed entirely to avoid corruption by incomplete data.</a:t>
            </a:r>
          </a:p>
          <a:p>
            <a:pPr algn="l"/>
            <a:r>
              <a:rPr lang="en-GB" b="1" i="0" dirty="0">
                <a:solidFill>
                  <a:srgbClr val="CCCCCC"/>
                </a:solidFill>
                <a:effectLst/>
                <a:latin typeface="+mn-lt"/>
              </a:rPr>
              <a:t>- Categorical Parameters were converted to numerical values. </a:t>
            </a:r>
            <a:r>
              <a:rPr lang="en-GB" b="0" i="0" dirty="0">
                <a:solidFill>
                  <a:srgbClr val="CCCCCC"/>
                </a:solidFill>
                <a:effectLst/>
                <a:latin typeface="+mn-lt"/>
              </a:rPr>
              <a:t>This conversion allows parameters to be used in machine learning algorithms that require numerical features.</a:t>
            </a:r>
          </a:p>
          <a:p>
            <a:pPr algn="l"/>
            <a:endParaRPr lang="en-GB" b="0" i="0" dirty="0">
              <a:solidFill>
                <a:srgbClr val="CCCCCC"/>
              </a:solidFill>
              <a:effectLst/>
              <a:latin typeface="+mn-lt"/>
            </a:endParaRPr>
          </a:p>
          <a:p>
            <a:pPr algn="l"/>
            <a:r>
              <a:rPr lang="en-GB" b="1" i="0" dirty="0">
                <a:solidFill>
                  <a:srgbClr val="CCCCCC"/>
                </a:solidFill>
                <a:effectLst/>
                <a:latin typeface="+mn-lt"/>
              </a:rPr>
              <a:t>Data Splitting:</a:t>
            </a:r>
            <a:endParaRPr lang="en-GB" b="0" i="0" dirty="0">
              <a:solidFill>
                <a:srgbClr val="CCCCCC"/>
              </a:solidFill>
              <a:effectLst/>
              <a:latin typeface="+mn-lt"/>
            </a:endParaRPr>
          </a:p>
          <a:p>
            <a:pPr algn="l">
              <a:buFont typeface="Arial" panose="020B0604020202020204" pitchFamily="34" charset="0"/>
              <a:buChar char="•"/>
            </a:pPr>
            <a:r>
              <a:rPr lang="en-GB" b="0" i="0" dirty="0">
                <a:solidFill>
                  <a:srgbClr val="CCCCCC"/>
                </a:solidFill>
                <a:effectLst/>
                <a:latin typeface="+mn-lt"/>
              </a:rPr>
              <a:t>Defined the target Diabetic and feature parameters and split the data into subsets ready for the training and testing of models.</a:t>
            </a:r>
          </a:p>
          <a:p>
            <a:pPr algn="l">
              <a:buFont typeface="Arial" panose="020B0604020202020204" pitchFamily="34" charset="0"/>
              <a:buChar char="•"/>
            </a:pPr>
            <a:endParaRPr lang="en-GB" b="0" i="0" dirty="0">
              <a:solidFill>
                <a:srgbClr val="CCCCCC"/>
              </a:solidFill>
              <a:effectLst/>
              <a:latin typeface="+mn-lt"/>
            </a:endParaRPr>
          </a:p>
          <a:p>
            <a:pPr algn="l"/>
            <a:r>
              <a:rPr lang="en-GB" b="1" i="0" dirty="0">
                <a:solidFill>
                  <a:srgbClr val="CCCCCC"/>
                </a:solidFill>
                <a:effectLst/>
                <a:latin typeface="+mn-lt"/>
              </a:rPr>
              <a:t>Feature scaling:</a:t>
            </a:r>
            <a:endParaRPr lang="en-GB" b="0" i="0" dirty="0">
              <a:solidFill>
                <a:srgbClr val="CCCCCC"/>
              </a:solidFill>
              <a:effectLst/>
              <a:latin typeface="+mn-lt"/>
            </a:endParaRPr>
          </a:p>
          <a:p>
            <a:pPr algn="l">
              <a:buFont typeface="Arial" panose="020B0604020202020204" pitchFamily="34" charset="0"/>
              <a:buChar char="•"/>
            </a:pPr>
            <a:r>
              <a:rPr lang="en-GB" b="0" i="0" dirty="0">
                <a:solidFill>
                  <a:srgbClr val="CCCCCC"/>
                </a:solidFill>
                <a:effectLst/>
                <a:latin typeface="+mn-lt"/>
              </a:rPr>
              <a:t>Standardised numerical features using Z-score normalisation.</a:t>
            </a:r>
            <a:endParaRPr lang="en-GB" b="0" dirty="0">
              <a:solidFill>
                <a:srgbClr val="CCCCCC"/>
              </a:solidFill>
              <a:effectLs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5</a:t>
            </a:fld>
            <a:endParaRPr lang="en-US"/>
          </a:p>
        </p:txBody>
      </p:sp>
    </p:spTree>
    <p:extLst>
      <p:ext uri="{BB962C8B-B14F-4D97-AF65-F5344CB8AC3E}">
        <p14:creationId xmlns:p14="http://schemas.microsoft.com/office/powerpoint/2010/main" val="187385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569CD6"/>
                </a:solidFill>
                <a:effectLst/>
                <a:latin typeface="+mn-lt"/>
              </a:rPr>
              <a:t>Model Building:</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Logistic Regression: </a:t>
            </a:r>
            <a:r>
              <a:rPr lang="en-GB" b="0" dirty="0">
                <a:solidFill>
                  <a:srgbClr val="CCCCCC"/>
                </a:solidFill>
                <a:effectLst/>
                <a:latin typeface="+mn-lt"/>
              </a:rPr>
              <a:t>Trained a logistic regression model as a baseline model.</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Random Forest:</a:t>
            </a:r>
            <a:r>
              <a:rPr lang="en-GB" b="0" dirty="0">
                <a:solidFill>
                  <a:srgbClr val="CCCCCC"/>
                </a:solidFill>
                <a:effectLst/>
                <a:latin typeface="+mn-lt"/>
              </a:rPr>
              <a:t> Implemented a random forest classifier to capture non-linear relationships between features. We will also determine which features are the most important and can influence diabetes predictions.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Decision Tree:</a:t>
            </a:r>
            <a:r>
              <a:rPr lang="en-GB" b="0" dirty="0">
                <a:solidFill>
                  <a:srgbClr val="CCCCCC"/>
                </a:solidFill>
                <a:effectLst/>
                <a:latin typeface="+mn-lt"/>
              </a:rPr>
              <a:t> Built a decision tree classifier to understand the decision-making process.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Support Vector Machine (SVM):</a:t>
            </a:r>
            <a:r>
              <a:rPr lang="en-GB" b="0" dirty="0">
                <a:solidFill>
                  <a:srgbClr val="CCCCCC"/>
                </a:solidFill>
                <a:effectLst/>
                <a:latin typeface="+mn-lt"/>
              </a:rPr>
              <a:t> Employed SVM with different kernels (linear, polynomial, and radial basis function) to find the best separating hyperplane. In this project, a linear kernel was selected due to its computational efficiency. </a:t>
            </a:r>
            <a:r>
              <a:rPr lang="en-GB" b="0" i="0" dirty="0">
                <a:solidFill>
                  <a:srgbClr val="E6EDF3"/>
                </a:solidFill>
                <a:effectLst/>
                <a:latin typeface="+mn-lt"/>
              </a:rPr>
              <a:t>It is important, however, to note that other kernels may help yield better accuracy.</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K-Nearest </a:t>
            </a:r>
            <a:r>
              <a:rPr lang="en-GB" b="1" dirty="0" err="1">
                <a:solidFill>
                  <a:srgbClr val="569CD6"/>
                </a:solidFill>
                <a:effectLst/>
                <a:latin typeface="+mn-lt"/>
              </a:rPr>
              <a:t>Neighbors</a:t>
            </a:r>
            <a:r>
              <a:rPr lang="en-GB" b="1" dirty="0">
                <a:solidFill>
                  <a:srgbClr val="569CD6"/>
                </a:solidFill>
                <a:effectLst/>
                <a:latin typeface="+mn-lt"/>
              </a:rPr>
              <a:t> (KNN):</a:t>
            </a:r>
            <a:r>
              <a:rPr lang="en-GB" b="0" dirty="0">
                <a:solidFill>
                  <a:srgbClr val="CCCCCC"/>
                </a:solidFill>
                <a:effectLst/>
                <a:latin typeface="+mn-lt"/>
              </a:rPr>
              <a:t> Implemented KNN to classify data points based on the majority class of their nearest neighbours.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Neural Network:</a:t>
            </a:r>
            <a:r>
              <a:rPr lang="en-GB" b="0" dirty="0">
                <a:solidFill>
                  <a:srgbClr val="CCCCCC"/>
                </a:solidFill>
                <a:effectLst/>
                <a:latin typeface="+mn-lt"/>
              </a:rPr>
              <a:t> Constructed a Neural Network with multiple hidden layers using TensorFlow.</a:t>
            </a:r>
          </a:p>
          <a:p>
            <a:endParaRPr lang="en-GB" b="1" dirty="0">
              <a:solidFill>
                <a:srgbClr val="569CD6"/>
              </a:solidFill>
              <a:effectLst/>
              <a:latin typeface="+mn-lt"/>
            </a:endParaRPr>
          </a:p>
          <a:p>
            <a:r>
              <a:rPr lang="en-GB" b="1" dirty="0">
                <a:solidFill>
                  <a:srgbClr val="569CD6"/>
                </a:solidFill>
                <a:effectLst/>
                <a:latin typeface="+mn-lt"/>
              </a:rPr>
              <a:t>Tuning and Optimisation:</a:t>
            </a:r>
          </a:p>
          <a:p>
            <a:r>
              <a:rPr lang="en-GB" b="1" dirty="0">
                <a:solidFill>
                  <a:srgbClr val="569CD6"/>
                </a:solidFill>
                <a:effectLst/>
                <a:latin typeface="+mn-lt"/>
              </a:rPr>
              <a:t>Hyperparameter Tuning:</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Utilised </a:t>
            </a:r>
            <a:r>
              <a:rPr lang="en-GB" b="1" dirty="0" err="1">
                <a:solidFill>
                  <a:srgbClr val="569CD6"/>
                </a:solidFill>
                <a:effectLst/>
                <a:latin typeface="+mn-lt"/>
              </a:rPr>
              <a:t>GridSearchCV</a:t>
            </a:r>
            <a:r>
              <a:rPr lang="en-GB" b="0" dirty="0">
                <a:solidFill>
                  <a:srgbClr val="CCCCCC"/>
                </a:solidFill>
                <a:effectLst/>
                <a:latin typeface="+mn-lt"/>
              </a:rPr>
              <a:t> to tune hyperparameters for Logistic Regression, Random Forest, Decision Tree, SVM and KNN.</a:t>
            </a:r>
          </a:p>
          <a:p>
            <a:r>
              <a:rPr lang="en-GB" b="1" dirty="0">
                <a:solidFill>
                  <a:srgbClr val="569CD6"/>
                </a:solidFill>
                <a:effectLst/>
                <a:latin typeface="+mn-lt"/>
              </a:rPr>
              <a:t>Neural Network Optimisation:</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Used </a:t>
            </a:r>
            <a:r>
              <a:rPr lang="en-GB" b="1" dirty="0" err="1">
                <a:solidFill>
                  <a:srgbClr val="569CD6"/>
                </a:solidFill>
                <a:effectLst/>
                <a:latin typeface="+mn-lt"/>
              </a:rPr>
              <a:t>Keras</a:t>
            </a:r>
            <a:r>
              <a:rPr lang="en-GB" b="1" dirty="0">
                <a:solidFill>
                  <a:srgbClr val="569CD6"/>
                </a:solidFill>
                <a:effectLst/>
                <a:latin typeface="+mn-lt"/>
              </a:rPr>
              <a:t> Tuner</a:t>
            </a:r>
            <a:r>
              <a:rPr lang="en-GB" b="0" dirty="0">
                <a:solidFill>
                  <a:srgbClr val="CCCCCC"/>
                </a:solidFill>
                <a:effectLst/>
                <a:latin typeface="+mn-lt"/>
              </a:rPr>
              <a:t> to perform hyperparameter optimisation for the Neural Network model, including the number of hidden layers, neurons per layer, activation functions, and learning rate.</a:t>
            </a: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7</a:t>
            </a:fld>
            <a:endParaRPr lang="en-US"/>
          </a:p>
        </p:txBody>
      </p:sp>
    </p:spTree>
    <p:extLst>
      <p:ext uri="{BB962C8B-B14F-4D97-AF65-F5344CB8AC3E}">
        <p14:creationId xmlns:p14="http://schemas.microsoft.com/office/powerpoint/2010/main" val="1530997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6796E6"/>
                </a:solidFill>
                <a:effectLst/>
                <a:latin typeface="+mn-lt"/>
              </a:rPr>
              <a:t>-</a:t>
            </a:r>
            <a:r>
              <a:rPr lang="en-GB" b="0" dirty="0">
                <a:solidFill>
                  <a:srgbClr val="CCCCCC"/>
                </a:solidFill>
                <a:effectLst/>
                <a:latin typeface="+mn-lt"/>
              </a:rPr>
              <a:t> Confusion matrix: Analysed true positive, false positive, true negative, and false negative predictions.</a:t>
            </a:r>
          </a:p>
          <a:p>
            <a:r>
              <a:rPr lang="en-GB" b="0" dirty="0">
                <a:solidFill>
                  <a:srgbClr val="6796E6"/>
                </a:solidFill>
                <a:effectLst/>
                <a:latin typeface="+mn-lt"/>
              </a:rPr>
              <a:t>-</a:t>
            </a:r>
            <a:r>
              <a:rPr lang="en-GB" b="0" dirty="0">
                <a:solidFill>
                  <a:srgbClr val="CCCCCC"/>
                </a:solidFill>
                <a:effectLst/>
                <a:latin typeface="+mn-lt"/>
              </a:rPr>
              <a:t> Metrics: Calculated accuracy, precision, recall, F1-score to assess model performance.</a:t>
            </a:r>
          </a:p>
          <a:p>
            <a:r>
              <a:rPr lang="en-GB" b="0" dirty="0">
                <a:solidFill>
                  <a:srgbClr val="6796E6"/>
                </a:solidFill>
                <a:effectLst/>
                <a:latin typeface="+mn-lt"/>
              </a:rPr>
              <a:t>-</a:t>
            </a:r>
            <a:r>
              <a:rPr lang="en-GB" b="0" dirty="0">
                <a:solidFill>
                  <a:srgbClr val="CCCCCC"/>
                </a:solidFill>
                <a:effectLst/>
                <a:latin typeface="+mn-lt"/>
              </a:rPr>
              <a:t> ROC curve and AUC-ROC: Plotted the Receiver Operating Characteristic (ROC) curve and calculated the Area Under the Curve (AUC) to evaluate model discrimination.</a:t>
            </a:r>
          </a:p>
          <a:p>
            <a:r>
              <a:rPr lang="en-GB" b="0" dirty="0">
                <a:solidFill>
                  <a:srgbClr val="6796E6"/>
                </a:solidFill>
                <a:effectLst/>
                <a:latin typeface="+mn-lt"/>
              </a:rPr>
              <a:t>-</a:t>
            </a:r>
            <a:r>
              <a:rPr lang="en-GB" b="0" dirty="0">
                <a:solidFill>
                  <a:srgbClr val="CCCCCC"/>
                </a:solidFill>
                <a:effectLst/>
                <a:latin typeface="+mn-lt"/>
              </a:rPr>
              <a:t> Precision-recall curve: Visualised the trade-off between precision and recall for different threshold </a:t>
            </a:r>
            <a:r>
              <a:rPr lang="en-GB" b="0">
                <a:solidFill>
                  <a:srgbClr val="CCCCCC"/>
                </a:solidFill>
                <a:effectLst/>
                <a:latin typeface="+mn-lt"/>
              </a:rPr>
              <a:t>values.</a:t>
            </a:r>
            <a:endParaRPr lang="en-GB" b="0" dirty="0">
              <a:solidFill>
                <a:srgbClr val="CCCCCC"/>
              </a:solidFill>
              <a:effectLst/>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8</a:t>
            </a:fld>
            <a:endParaRPr lang="en-US"/>
          </a:p>
        </p:txBody>
      </p:sp>
    </p:spTree>
    <p:extLst>
      <p:ext uri="{BB962C8B-B14F-4D97-AF65-F5344CB8AC3E}">
        <p14:creationId xmlns:p14="http://schemas.microsoft.com/office/powerpoint/2010/main" val="307971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Model features showing the features significance in predicting diabetes among all variables</a:t>
            </a:r>
          </a:p>
        </p:txBody>
      </p:sp>
      <p:sp>
        <p:nvSpPr>
          <p:cNvPr id="4" name="Slide Number Placeholder 3"/>
          <p:cNvSpPr>
            <a:spLocks noGrp="1"/>
          </p:cNvSpPr>
          <p:nvPr>
            <p:ph type="sldNum" sz="quarter" idx="5"/>
          </p:nvPr>
        </p:nvSpPr>
        <p:spPr/>
        <p:txBody>
          <a:bodyPr/>
          <a:lstStyle/>
          <a:p>
            <a:fld id="{4D7E02E5-87D3-E448-947F-831956D1A2E7}" type="slidenum">
              <a:rPr lang="en-US" smtClean="0"/>
              <a:t>9</a:t>
            </a:fld>
            <a:endParaRPr lang="en-US"/>
          </a:p>
        </p:txBody>
      </p:sp>
    </p:spTree>
    <p:extLst>
      <p:ext uri="{BB962C8B-B14F-4D97-AF65-F5344CB8AC3E}">
        <p14:creationId xmlns:p14="http://schemas.microsoft.com/office/powerpoint/2010/main" val="1425259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E02E5-87D3-E448-947F-831956D1A2E7}" type="slidenum">
              <a:rPr lang="en-US" smtClean="0"/>
              <a:t>12</a:t>
            </a:fld>
            <a:endParaRPr lang="en-US"/>
          </a:p>
        </p:txBody>
      </p:sp>
    </p:spTree>
    <p:extLst>
      <p:ext uri="{BB962C8B-B14F-4D97-AF65-F5344CB8AC3E}">
        <p14:creationId xmlns:p14="http://schemas.microsoft.com/office/powerpoint/2010/main" val="3972921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3.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41.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9.svg"/><Relationship Id="rId4" Type="http://schemas.openxmlformats.org/officeDocument/2006/relationships/image" Target="../media/image2.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222" y="2618710"/>
            <a:ext cx="2746911" cy="4400135"/>
          </a:xfrm>
          <a:custGeom>
            <a:avLst/>
            <a:gdLst/>
            <a:ahLst/>
            <a:cxnLst/>
            <a:rect l="l" t="t" r="r" b="b"/>
            <a:pathLst>
              <a:path w="2746911" h="4400135">
                <a:moveTo>
                  <a:pt x="0" y="0"/>
                </a:moveTo>
                <a:lnTo>
                  <a:pt x="2746911" y="0"/>
                </a:lnTo>
                <a:lnTo>
                  <a:pt x="2746911" y="4400136"/>
                </a:lnTo>
                <a:lnTo>
                  <a:pt x="0" y="4400136"/>
                </a:lnTo>
                <a:lnTo>
                  <a:pt x="0" y="0"/>
                </a:lnTo>
                <a:close/>
              </a:path>
            </a:pathLst>
          </a:custGeom>
          <a:blipFill>
            <a:blip r:embed="rId3">
              <a:extLst>
                <a:ext uri="{96DAC541-7B7A-43D3-8B79-37D633B846F1}">
                  <asvg:svgBlip xmlns:asvg="http://schemas.microsoft.com/office/drawing/2016/SVG/main" r:embed="rId4"/>
                </a:ext>
              </a:extLst>
            </a:blip>
            <a:stretch>
              <a:fillRect l="-87829" b="-15017"/>
            </a:stretch>
          </a:blipFill>
        </p:spPr>
        <p:txBody>
          <a:bodyPr/>
          <a:lstStyle/>
          <a:p>
            <a:endParaRPr lang="en-US"/>
          </a:p>
        </p:txBody>
      </p:sp>
      <p:sp>
        <p:nvSpPr>
          <p:cNvPr id="3" name="Freeform 3"/>
          <p:cNvSpPr/>
          <p:nvPr/>
        </p:nvSpPr>
        <p:spPr>
          <a:xfrm rot="-1793077">
            <a:off x="1304803" y="7427423"/>
            <a:ext cx="1495284" cy="2082041"/>
          </a:xfrm>
          <a:custGeom>
            <a:avLst/>
            <a:gdLst/>
            <a:ahLst/>
            <a:cxnLst/>
            <a:rect l="l" t="t" r="r" b="b"/>
            <a:pathLst>
              <a:path w="1495284" h="2082041">
                <a:moveTo>
                  <a:pt x="0" y="0"/>
                </a:moveTo>
                <a:lnTo>
                  <a:pt x="1495284" y="0"/>
                </a:lnTo>
                <a:lnTo>
                  <a:pt x="1495284" y="2082041"/>
                </a:lnTo>
                <a:lnTo>
                  <a:pt x="0" y="2082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5106819" y="2265314"/>
            <a:ext cx="4304962" cy="5106929"/>
          </a:xfrm>
          <a:custGeom>
            <a:avLst/>
            <a:gdLst/>
            <a:ahLst/>
            <a:cxnLst/>
            <a:rect l="l" t="t" r="r" b="b"/>
            <a:pathLst>
              <a:path w="4304962" h="5106929">
                <a:moveTo>
                  <a:pt x="0" y="0"/>
                </a:moveTo>
                <a:lnTo>
                  <a:pt x="4304962" y="0"/>
                </a:lnTo>
                <a:lnTo>
                  <a:pt x="4304962" y="5106928"/>
                </a:lnTo>
                <a:lnTo>
                  <a:pt x="0" y="5106928"/>
                </a:lnTo>
                <a:lnTo>
                  <a:pt x="0" y="0"/>
                </a:lnTo>
                <a:close/>
              </a:path>
            </a:pathLst>
          </a:custGeom>
          <a:blipFill>
            <a:blip r:embed="rId3">
              <a:extLst>
                <a:ext uri="{96DAC541-7B7A-43D3-8B79-37D633B846F1}">
                  <asvg:svgBlip xmlns:asvg="http://schemas.microsoft.com/office/drawing/2016/SVG/main" r:embed="rId4"/>
                </a:ext>
              </a:extLst>
            </a:blip>
            <a:stretch>
              <a:fillRect r="-40001" b="-15761"/>
            </a:stretch>
          </a:blipFill>
        </p:spPr>
        <p:txBody>
          <a:bodyPr/>
          <a:lstStyle/>
          <a:p>
            <a:endParaRPr lang="en-US"/>
          </a:p>
        </p:txBody>
      </p:sp>
      <p:sp>
        <p:nvSpPr>
          <p:cNvPr id="5" name="Freeform 5"/>
          <p:cNvSpPr/>
          <p:nvPr/>
        </p:nvSpPr>
        <p:spPr>
          <a:xfrm>
            <a:off x="6046413" y="-997717"/>
            <a:ext cx="6195174" cy="3263031"/>
          </a:xfrm>
          <a:custGeom>
            <a:avLst/>
            <a:gdLst/>
            <a:ahLst/>
            <a:cxnLst/>
            <a:rect l="l" t="t" r="r" b="b"/>
            <a:pathLst>
              <a:path w="6195174" h="3263031">
                <a:moveTo>
                  <a:pt x="0" y="0"/>
                </a:moveTo>
                <a:lnTo>
                  <a:pt x="6195174" y="0"/>
                </a:lnTo>
                <a:lnTo>
                  <a:pt x="6195174" y="3263031"/>
                </a:lnTo>
                <a:lnTo>
                  <a:pt x="0" y="3263031"/>
                </a:lnTo>
                <a:lnTo>
                  <a:pt x="0" y="0"/>
                </a:lnTo>
                <a:close/>
              </a:path>
            </a:pathLst>
          </a:custGeom>
          <a:blipFill>
            <a:blip r:embed="rId3">
              <a:extLst>
                <a:ext uri="{96DAC541-7B7A-43D3-8B79-37D633B846F1}">
                  <asvg:svgBlip xmlns:asvg="http://schemas.microsoft.com/office/drawing/2016/SVG/main" r:embed="rId4"/>
                </a:ext>
              </a:extLst>
            </a:blip>
            <a:stretch>
              <a:fillRect b="-86232"/>
            </a:stretch>
          </a:blipFill>
        </p:spPr>
        <p:txBody>
          <a:bodyPr/>
          <a:lstStyle/>
          <a:p>
            <a:endParaRPr lang="en-US"/>
          </a:p>
        </p:txBody>
      </p:sp>
      <p:sp>
        <p:nvSpPr>
          <p:cNvPr id="6" name="Freeform 6"/>
          <p:cNvSpPr/>
          <p:nvPr/>
        </p:nvSpPr>
        <p:spPr>
          <a:xfrm>
            <a:off x="5958900" y="7497981"/>
            <a:ext cx="6370200" cy="3520639"/>
          </a:xfrm>
          <a:custGeom>
            <a:avLst/>
            <a:gdLst/>
            <a:ahLst/>
            <a:cxnLst/>
            <a:rect l="l" t="t" r="r" b="b"/>
            <a:pathLst>
              <a:path w="6370200" h="3520639">
                <a:moveTo>
                  <a:pt x="0" y="0"/>
                </a:moveTo>
                <a:lnTo>
                  <a:pt x="6370200" y="0"/>
                </a:lnTo>
                <a:lnTo>
                  <a:pt x="6370200" y="3520638"/>
                </a:lnTo>
                <a:lnTo>
                  <a:pt x="0" y="3520638"/>
                </a:lnTo>
                <a:lnTo>
                  <a:pt x="0" y="0"/>
                </a:lnTo>
                <a:close/>
              </a:path>
            </a:pathLst>
          </a:custGeom>
          <a:blipFill>
            <a:blip r:embed="rId3">
              <a:extLst>
                <a:ext uri="{96DAC541-7B7A-43D3-8B79-37D633B846F1}">
                  <asvg:svgBlip xmlns:asvg="http://schemas.microsoft.com/office/drawing/2016/SVG/main" r:embed="rId4"/>
                </a:ext>
              </a:extLst>
            </a:blip>
            <a:stretch>
              <a:fillRect t="-37800" b="-39682"/>
            </a:stretch>
          </a:blipFill>
        </p:spPr>
        <p:txBody>
          <a:bodyPr/>
          <a:lstStyle/>
          <a:p>
            <a:endParaRPr lang="en-US"/>
          </a:p>
        </p:txBody>
      </p:sp>
      <p:grpSp>
        <p:nvGrpSpPr>
          <p:cNvPr id="7" name="Group 7"/>
          <p:cNvGrpSpPr/>
          <p:nvPr/>
        </p:nvGrpSpPr>
        <p:grpSpPr>
          <a:xfrm>
            <a:off x="3097864" y="2618710"/>
            <a:ext cx="12092272" cy="4190887"/>
            <a:chOff x="0" y="0"/>
            <a:chExt cx="1100680" cy="381469"/>
          </a:xfrm>
        </p:grpSpPr>
        <p:sp>
          <p:nvSpPr>
            <p:cNvPr id="8" name="Freeform 8"/>
            <p:cNvSpPr/>
            <p:nvPr/>
          </p:nvSpPr>
          <p:spPr>
            <a:xfrm>
              <a:off x="0" y="0"/>
              <a:ext cx="1100680" cy="381469"/>
            </a:xfrm>
            <a:custGeom>
              <a:avLst/>
              <a:gdLst/>
              <a:ahLst/>
              <a:cxnLst/>
              <a:rect l="l" t="t" r="r" b="b"/>
              <a:pathLst>
                <a:path w="1100680" h="381469">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txBody>
            <a:bodyPr/>
            <a:lstStyle/>
            <a:p>
              <a:endParaRPr lang="en-US"/>
            </a:p>
          </p:txBody>
        </p:sp>
        <p:sp>
          <p:nvSpPr>
            <p:cNvPr id="9" name="TextBox 9"/>
            <p:cNvSpPr txBox="1"/>
            <p:nvPr/>
          </p:nvSpPr>
          <p:spPr>
            <a:xfrm>
              <a:off x="0" y="-38100"/>
              <a:ext cx="1100680" cy="419569"/>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871201">
            <a:off x="14638398" y="656083"/>
            <a:ext cx="2043542" cy="1980378"/>
          </a:xfrm>
          <a:custGeom>
            <a:avLst/>
            <a:gdLst/>
            <a:ahLst/>
            <a:cxnLst/>
            <a:rect l="l" t="t" r="r" b="b"/>
            <a:pathLst>
              <a:path w="2043542" h="1980378">
                <a:moveTo>
                  <a:pt x="0" y="0"/>
                </a:moveTo>
                <a:lnTo>
                  <a:pt x="2043542" y="0"/>
                </a:lnTo>
                <a:lnTo>
                  <a:pt x="2043542" y="1980378"/>
                </a:lnTo>
                <a:lnTo>
                  <a:pt x="0" y="19803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1" name="Group 11"/>
          <p:cNvGrpSpPr/>
          <p:nvPr/>
        </p:nvGrpSpPr>
        <p:grpSpPr>
          <a:xfrm>
            <a:off x="4276577" y="8108699"/>
            <a:ext cx="9730924" cy="939006"/>
            <a:chOff x="0" y="0"/>
            <a:chExt cx="2860316" cy="381469"/>
          </a:xfrm>
        </p:grpSpPr>
        <p:sp>
          <p:nvSpPr>
            <p:cNvPr id="12" name="Freeform 12"/>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13" name="TextBox 13"/>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462389" y="8332012"/>
            <a:ext cx="9359300" cy="492379"/>
          </a:xfrm>
          <a:prstGeom prst="rect">
            <a:avLst/>
          </a:prstGeom>
        </p:spPr>
        <p:txBody>
          <a:bodyPr wrap="square" lIns="0" tIns="0" rIns="0" bIns="0" rtlCol="0" anchor="t">
            <a:spAutoFit/>
          </a:bodyPr>
          <a:lstStyle/>
          <a:p>
            <a:pPr algn="ctr">
              <a:lnSpc>
                <a:spcPts val="4200"/>
              </a:lnSpc>
            </a:pPr>
            <a:r>
              <a:rPr lang="en-US" sz="3000" b="1" dirty="0">
                <a:solidFill>
                  <a:srgbClr val="222366"/>
                </a:solidFill>
                <a:latin typeface="Public Sans Bold"/>
              </a:rPr>
              <a:t>DataDiagnostics: </a:t>
            </a:r>
            <a:r>
              <a:rPr lang="en-US" sz="3000" dirty="0">
                <a:solidFill>
                  <a:srgbClr val="222366"/>
                </a:solidFill>
                <a:latin typeface="Public Sans Bold"/>
              </a:rPr>
              <a:t>Aysha, Godswill, Kehlani &amp; Sum</a:t>
            </a:r>
          </a:p>
        </p:txBody>
      </p:sp>
      <p:sp>
        <p:nvSpPr>
          <p:cNvPr id="15" name="TextBox 15"/>
          <p:cNvSpPr txBox="1"/>
          <p:nvPr/>
        </p:nvSpPr>
        <p:spPr>
          <a:xfrm>
            <a:off x="3865225" y="3275878"/>
            <a:ext cx="10557551" cy="2667001"/>
          </a:xfrm>
          <a:prstGeom prst="rect">
            <a:avLst/>
          </a:prstGeom>
        </p:spPr>
        <p:txBody>
          <a:bodyPr lIns="0" tIns="0" rIns="0" bIns="0" rtlCol="0" anchor="t">
            <a:spAutoFit/>
          </a:bodyPr>
          <a:lstStyle/>
          <a:p>
            <a:pPr algn="ctr">
              <a:lnSpc>
                <a:spcPts val="10499"/>
              </a:lnSpc>
            </a:pPr>
            <a:r>
              <a:rPr lang="en-US" sz="7499" dirty="0">
                <a:solidFill>
                  <a:srgbClr val="222366"/>
                </a:solidFill>
                <a:latin typeface="Brick Sans"/>
              </a:rPr>
              <a:t>Diabetes Prediction Model</a:t>
            </a:r>
          </a:p>
        </p:txBody>
      </p:sp>
      <p:sp>
        <p:nvSpPr>
          <p:cNvPr id="16" name="Freeform 16"/>
          <p:cNvSpPr/>
          <p:nvPr/>
        </p:nvSpPr>
        <p:spPr>
          <a:xfrm rot="905778">
            <a:off x="15338333" y="7093860"/>
            <a:ext cx="1460273" cy="2294715"/>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a:off x="1661951" y="431533"/>
            <a:ext cx="1088028" cy="2452522"/>
          </a:xfrm>
          <a:custGeom>
            <a:avLst/>
            <a:gdLst/>
            <a:ahLst/>
            <a:cxnLst/>
            <a:rect l="l" t="t" r="r" b="b"/>
            <a:pathLst>
              <a:path w="1088028" h="2452522">
                <a:moveTo>
                  <a:pt x="0" y="0"/>
                </a:moveTo>
                <a:lnTo>
                  <a:pt x="1088027" y="0"/>
                </a:lnTo>
                <a:lnTo>
                  <a:pt x="1088027" y="2452522"/>
                </a:lnTo>
                <a:lnTo>
                  <a:pt x="0" y="24525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2406" y="27174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Model Results &amp; Evaluation</a:t>
            </a:r>
          </a:p>
        </p:txBody>
      </p:sp>
      <p:grpSp>
        <p:nvGrpSpPr>
          <p:cNvPr id="3" name="Group 3"/>
          <p:cNvGrpSpPr/>
          <p:nvPr/>
        </p:nvGrpSpPr>
        <p:grpSpPr>
          <a:xfrm>
            <a:off x="3857906" y="1657322"/>
            <a:ext cx="3821545" cy="687269"/>
            <a:chOff x="0" y="0"/>
            <a:chExt cx="2121149" cy="381469"/>
          </a:xfrm>
        </p:grpSpPr>
        <p:sp>
          <p:nvSpPr>
            <p:cNvPr id="4" name="Freeform 4"/>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5" name="TextBox 5"/>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962577" y="1679088"/>
            <a:ext cx="3598497" cy="532150"/>
          </a:xfrm>
          <a:prstGeom prst="rect">
            <a:avLst/>
          </a:prstGeom>
        </p:spPr>
        <p:txBody>
          <a:bodyPr lIns="0" tIns="0" rIns="0" bIns="0" rtlCol="0" anchor="t">
            <a:spAutoFit/>
          </a:bodyPr>
          <a:lstStyle/>
          <a:p>
            <a:pPr algn="ctr">
              <a:lnSpc>
                <a:spcPts val="4213"/>
              </a:lnSpc>
            </a:pPr>
            <a:r>
              <a:rPr lang="en-US" sz="3009" dirty="0">
                <a:solidFill>
                  <a:srgbClr val="222366"/>
                </a:solidFill>
                <a:latin typeface="Public Sans Bold"/>
              </a:rPr>
              <a:t>Decision Tree</a:t>
            </a:r>
          </a:p>
        </p:txBody>
      </p:sp>
      <p:grpSp>
        <p:nvGrpSpPr>
          <p:cNvPr id="7" name="Group 7"/>
          <p:cNvGrpSpPr/>
          <p:nvPr/>
        </p:nvGrpSpPr>
        <p:grpSpPr>
          <a:xfrm>
            <a:off x="3857906" y="5981700"/>
            <a:ext cx="3821545" cy="687269"/>
            <a:chOff x="0" y="0"/>
            <a:chExt cx="2121149" cy="381469"/>
          </a:xfrm>
        </p:grpSpPr>
        <p:sp>
          <p:nvSpPr>
            <p:cNvPr id="8" name="Freeform 8"/>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9" name="TextBox 9"/>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962577" y="6155283"/>
            <a:ext cx="3598497" cy="436017"/>
          </a:xfrm>
          <a:prstGeom prst="rect">
            <a:avLst/>
          </a:prstGeom>
        </p:spPr>
        <p:txBody>
          <a:bodyPr lIns="0" tIns="0" rIns="0" bIns="0" rtlCol="0" anchor="t">
            <a:spAutoFit/>
          </a:bodyPr>
          <a:lstStyle/>
          <a:p>
            <a:pPr algn="ctr">
              <a:lnSpc>
                <a:spcPts val="3373"/>
              </a:lnSpc>
            </a:pPr>
            <a:r>
              <a:rPr lang="en-US" sz="3200" dirty="0">
                <a:solidFill>
                  <a:srgbClr val="222366"/>
                </a:solidFill>
                <a:latin typeface="Public Sans Bold"/>
              </a:rPr>
              <a:t>SVM</a:t>
            </a:r>
          </a:p>
        </p:txBody>
      </p:sp>
      <p:sp>
        <p:nvSpPr>
          <p:cNvPr id="11" name="Freeform 11"/>
          <p:cNvSpPr/>
          <p:nvPr/>
        </p:nvSpPr>
        <p:spPr>
          <a:xfrm>
            <a:off x="3975437" y="2426872"/>
            <a:ext cx="10578763" cy="3412898"/>
          </a:xfrm>
          <a:custGeom>
            <a:avLst/>
            <a:gdLst/>
            <a:ahLst/>
            <a:cxnLst/>
            <a:rect l="l" t="t" r="r" b="b"/>
            <a:pathLst>
              <a:path w="10394613" h="3412898">
                <a:moveTo>
                  <a:pt x="0" y="0"/>
                </a:moveTo>
                <a:lnTo>
                  <a:pt x="10394613" y="0"/>
                </a:lnTo>
                <a:lnTo>
                  <a:pt x="10394613" y="3412898"/>
                </a:lnTo>
                <a:lnTo>
                  <a:pt x="0" y="3412898"/>
                </a:lnTo>
                <a:lnTo>
                  <a:pt x="0" y="0"/>
                </a:lnTo>
                <a:close/>
              </a:path>
            </a:pathLst>
          </a:custGeom>
          <a:blipFill>
            <a:blip r:embed="rId2"/>
            <a:stretch>
              <a:fillRect/>
            </a:stretch>
          </a:blipFill>
        </p:spPr>
        <p:txBody>
          <a:bodyPr/>
          <a:lstStyle/>
          <a:p>
            <a:endParaRPr lang="en-US"/>
          </a:p>
        </p:txBody>
      </p:sp>
      <p:sp>
        <p:nvSpPr>
          <p:cNvPr id="12" name="Freeform 12"/>
          <p:cNvSpPr/>
          <p:nvPr/>
        </p:nvSpPr>
        <p:spPr>
          <a:xfrm>
            <a:off x="4004012" y="6835582"/>
            <a:ext cx="10394613" cy="3356594"/>
          </a:xfrm>
          <a:custGeom>
            <a:avLst/>
            <a:gdLst/>
            <a:ahLst/>
            <a:cxnLst/>
            <a:rect l="l" t="t" r="r" b="b"/>
            <a:pathLst>
              <a:path w="10394613" h="3356594">
                <a:moveTo>
                  <a:pt x="0" y="0"/>
                </a:moveTo>
                <a:lnTo>
                  <a:pt x="10394613" y="0"/>
                </a:lnTo>
                <a:lnTo>
                  <a:pt x="10394613" y="3356593"/>
                </a:lnTo>
                <a:lnTo>
                  <a:pt x="0" y="3356593"/>
                </a:lnTo>
                <a:lnTo>
                  <a:pt x="0" y="0"/>
                </a:lnTo>
                <a:close/>
              </a:path>
            </a:pathLst>
          </a:custGeom>
          <a:blipFill>
            <a:blip r:embed="rId3"/>
            <a:stretch>
              <a:fillRect/>
            </a:stretch>
          </a:blipFill>
        </p:spPr>
        <p:txBody>
          <a:bodyPr/>
          <a:lstStyle/>
          <a:p>
            <a:endParaRPr lang="en-US"/>
          </a:p>
        </p:txBody>
      </p:sp>
      <p:sp>
        <p:nvSpPr>
          <p:cNvPr id="13" name="Freeform 13"/>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7906" y="1657322"/>
            <a:ext cx="3821545" cy="687269"/>
            <a:chOff x="0" y="0"/>
            <a:chExt cx="2121149" cy="381469"/>
          </a:xfrm>
        </p:grpSpPr>
        <p:sp>
          <p:nvSpPr>
            <p:cNvPr id="3" name="Freeform 3"/>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4" name="TextBox 4"/>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57906" y="6005437"/>
            <a:ext cx="3821545" cy="687269"/>
            <a:chOff x="0" y="0"/>
            <a:chExt cx="2121149" cy="381469"/>
          </a:xfrm>
        </p:grpSpPr>
        <p:sp>
          <p:nvSpPr>
            <p:cNvPr id="6" name="Freeform 6"/>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7" name="TextBox 7"/>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962577" y="2436397"/>
            <a:ext cx="10436048" cy="3387367"/>
          </a:xfrm>
          <a:custGeom>
            <a:avLst/>
            <a:gdLst/>
            <a:ahLst/>
            <a:cxnLst/>
            <a:rect l="l" t="t" r="r" b="b"/>
            <a:pathLst>
              <a:path w="10436048" h="3387367">
                <a:moveTo>
                  <a:pt x="0" y="0"/>
                </a:moveTo>
                <a:lnTo>
                  <a:pt x="10436048" y="0"/>
                </a:lnTo>
                <a:lnTo>
                  <a:pt x="10436048" y="3387368"/>
                </a:lnTo>
                <a:lnTo>
                  <a:pt x="0" y="3387368"/>
                </a:lnTo>
                <a:lnTo>
                  <a:pt x="0" y="0"/>
                </a:lnTo>
                <a:close/>
              </a:path>
            </a:pathLst>
          </a:custGeom>
          <a:blipFill>
            <a:blip r:embed="rId2"/>
            <a:stretch>
              <a:fillRect/>
            </a:stretch>
          </a:blipFill>
        </p:spPr>
        <p:txBody>
          <a:bodyPr/>
          <a:lstStyle/>
          <a:p>
            <a:endParaRPr lang="en-US"/>
          </a:p>
        </p:txBody>
      </p:sp>
      <p:sp>
        <p:nvSpPr>
          <p:cNvPr id="9" name="Freeform 9"/>
          <p:cNvSpPr/>
          <p:nvPr/>
        </p:nvSpPr>
        <p:spPr>
          <a:xfrm>
            <a:off x="7543800" y="6787957"/>
            <a:ext cx="3370131" cy="3340440"/>
          </a:xfrm>
          <a:custGeom>
            <a:avLst/>
            <a:gdLst/>
            <a:ahLst/>
            <a:cxnLst/>
            <a:rect l="l" t="t" r="r" b="b"/>
            <a:pathLst>
              <a:path w="3370131" h="2112019">
                <a:moveTo>
                  <a:pt x="0" y="0"/>
                </a:moveTo>
                <a:lnTo>
                  <a:pt x="3370131" y="0"/>
                </a:lnTo>
                <a:lnTo>
                  <a:pt x="3370131" y="2112018"/>
                </a:lnTo>
                <a:lnTo>
                  <a:pt x="0" y="2112018"/>
                </a:lnTo>
                <a:lnTo>
                  <a:pt x="0" y="0"/>
                </a:lnTo>
                <a:close/>
              </a:path>
            </a:pathLst>
          </a:custGeom>
          <a:blipFill>
            <a:blip r:embed="rId3"/>
            <a:stretch>
              <a:fillRect/>
            </a:stretch>
          </a:blipFill>
        </p:spPr>
        <p:txBody>
          <a:bodyPr/>
          <a:lstStyle/>
          <a:p>
            <a:endParaRPr lang="en-US"/>
          </a:p>
        </p:txBody>
      </p:sp>
      <p:sp>
        <p:nvSpPr>
          <p:cNvPr id="10" name="Freeform 10"/>
          <p:cNvSpPr/>
          <p:nvPr/>
        </p:nvSpPr>
        <p:spPr>
          <a:xfrm>
            <a:off x="10896600" y="6787957"/>
            <a:ext cx="3338918" cy="3340440"/>
          </a:xfrm>
          <a:custGeom>
            <a:avLst/>
            <a:gdLst/>
            <a:ahLst/>
            <a:cxnLst/>
            <a:rect l="l" t="t" r="r" b="b"/>
            <a:pathLst>
              <a:path w="3338918" h="2112019">
                <a:moveTo>
                  <a:pt x="0" y="0"/>
                </a:moveTo>
                <a:lnTo>
                  <a:pt x="3338917" y="0"/>
                </a:lnTo>
                <a:lnTo>
                  <a:pt x="3338917" y="2112018"/>
                </a:lnTo>
                <a:lnTo>
                  <a:pt x="0" y="2112018"/>
                </a:lnTo>
                <a:lnTo>
                  <a:pt x="0" y="0"/>
                </a:lnTo>
                <a:close/>
              </a:path>
            </a:pathLst>
          </a:custGeom>
          <a:blipFill>
            <a:blip r:embed="rId4"/>
            <a:stretch>
              <a:fillRect/>
            </a:stretch>
          </a:blipFill>
        </p:spPr>
        <p:txBody>
          <a:bodyPr/>
          <a:lstStyle/>
          <a:p>
            <a:endParaRPr lang="en-US"/>
          </a:p>
        </p:txBody>
      </p:sp>
      <p:sp>
        <p:nvSpPr>
          <p:cNvPr id="11" name="Freeform 11"/>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3962577" y="6787957"/>
            <a:ext cx="3598497" cy="3340440"/>
          </a:xfrm>
          <a:custGeom>
            <a:avLst/>
            <a:gdLst/>
            <a:ahLst/>
            <a:cxnLst/>
            <a:rect l="l" t="t" r="r" b="b"/>
            <a:pathLst>
              <a:path w="3879890" h="3340440">
                <a:moveTo>
                  <a:pt x="0" y="0"/>
                </a:moveTo>
                <a:lnTo>
                  <a:pt x="3879890" y="0"/>
                </a:lnTo>
                <a:lnTo>
                  <a:pt x="3879890" y="3340440"/>
                </a:lnTo>
                <a:lnTo>
                  <a:pt x="0" y="3340440"/>
                </a:lnTo>
                <a:lnTo>
                  <a:pt x="0" y="0"/>
                </a:lnTo>
                <a:close/>
              </a:path>
            </a:pathLst>
          </a:custGeom>
          <a:blipFill>
            <a:blip r:embed="rId7"/>
            <a:stretch>
              <a:fillRect l="-82837" t="-38684" r="-60484" b="-11602"/>
            </a:stretch>
          </a:blipFill>
        </p:spPr>
        <p:txBody>
          <a:bodyPr/>
          <a:lstStyle/>
          <a:p>
            <a:endParaRPr lang="en-US"/>
          </a:p>
        </p:txBody>
      </p:sp>
      <p:sp>
        <p:nvSpPr>
          <p:cNvPr id="13" name="TextBox 13"/>
          <p:cNvSpPr txBox="1"/>
          <p:nvPr/>
        </p:nvSpPr>
        <p:spPr>
          <a:xfrm>
            <a:off x="1771931" y="27174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Model Results &amp; Evaluation</a:t>
            </a:r>
          </a:p>
        </p:txBody>
      </p:sp>
      <p:sp>
        <p:nvSpPr>
          <p:cNvPr id="14" name="TextBox 14"/>
          <p:cNvSpPr txBox="1"/>
          <p:nvPr/>
        </p:nvSpPr>
        <p:spPr>
          <a:xfrm>
            <a:off x="3962577" y="1773411"/>
            <a:ext cx="3598497" cy="474489"/>
          </a:xfrm>
          <a:prstGeom prst="rect">
            <a:avLst/>
          </a:prstGeom>
        </p:spPr>
        <p:txBody>
          <a:bodyPr lIns="0" tIns="0" rIns="0" bIns="0" rtlCol="0" anchor="t">
            <a:spAutoFit/>
          </a:bodyPr>
          <a:lstStyle/>
          <a:p>
            <a:pPr algn="ctr">
              <a:lnSpc>
                <a:spcPts val="3653"/>
              </a:lnSpc>
            </a:pPr>
            <a:r>
              <a:rPr lang="en-US" sz="3200" dirty="0">
                <a:solidFill>
                  <a:srgbClr val="222366"/>
                </a:solidFill>
                <a:latin typeface="Public Sans Bold"/>
              </a:rPr>
              <a:t>KNN</a:t>
            </a:r>
          </a:p>
        </p:txBody>
      </p:sp>
      <p:sp>
        <p:nvSpPr>
          <p:cNvPr id="15" name="TextBox 15"/>
          <p:cNvSpPr txBox="1"/>
          <p:nvPr/>
        </p:nvSpPr>
        <p:spPr>
          <a:xfrm>
            <a:off x="3962577" y="6027204"/>
            <a:ext cx="3598497" cy="492635"/>
          </a:xfrm>
          <a:prstGeom prst="rect">
            <a:avLst/>
          </a:prstGeom>
        </p:spPr>
        <p:txBody>
          <a:bodyPr lIns="0" tIns="0" rIns="0" bIns="0" rtlCol="0" anchor="t">
            <a:spAutoFit/>
          </a:bodyPr>
          <a:lstStyle/>
          <a:p>
            <a:pPr algn="ctr">
              <a:lnSpc>
                <a:spcPts val="4213"/>
              </a:lnSpc>
            </a:pPr>
            <a:r>
              <a:rPr lang="en-US" sz="3009" dirty="0">
                <a:solidFill>
                  <a:srgbClr val="222366"/>
                </a:solidFill>
                <a:latin typeface="Public Sans Bold"/>
              </a:rPr>
              <a:t>Neural Network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1771931" y="644823"/>
            <a:ext cx="14763189" cy="993477"/>
          </a:xfrm>
          <a:prstGeom prst="rect">
            <a:avLst/>
          </a:prstGeom>
        </p:spPr>
        <p:txBody>
          <a:bodyPr lIns="0" tIns="0" rIns="0" bIns="0" rtlCol="0" anchor="t">
            <a:spAutoFit/>
          </a:bodyPr>
          <a:lstStyle/>
          <a:p>
            <a:pPr algn="ctr">
              <a:lnSpc>
                <a:spcPts val="8819"/>
              </a:lnSpc>
            </a:pPr>
            <a:r>
              <a:rPr lang="en-US" sz="5400" dirty="0">
                <a:solidFill>
                  <a:srgbClr val="222366"/>
                </a:solidFill>
                <a:latin typeface="Brick Sans"/>
              </a:rPr>
              <a:t>Model Results &amp; Evaluation</a:t>
            </a:r>
          </a:p>
        </p:txBody>
      </p:sp>
      <p:sp>
        <p:nvSpPr>
          <p:cNvPr id="2" name="Freeform 11">
            <a:extLst>
              <a:ext uri="{FF2B5EF4-FFF2-40B4-BE49-F238E27FC236}">
                <a16:creationId xmlns:a16="http://schemas.microsoft.com/office/drawing/2014/main" id="{72166373-CC97-8BF1-B1D7-4DF1F2470D1D}"/>
              </a:ext>
            </a:extLst>
          </p:cNvPr>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04664451-D5A2-0869-2745-E8B533829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2405" y="2192320"/>
            <a:ext cx="14763189" cy="5902360"/>
          </a:xfrm>
          <a:prstGeom prst="rect">
            <a:avLst/>
          </a:prstGeom>
        </p:spPr>
      </p:pic>
    </p:spTree>
    <p:extLst>
      <p:ext uri="{BB962C8B-B14F-4D97-AF65-F5344CB8AC3E}">
        <p14:creationId xmlns:p14="http://schemas.microsoft.com/office/powerpoint/2010/main" val="2676376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76200" y="21771"/>
            <a:ext cx="18135600" cy="954300"/>
          </a:xfrm>
          <a:prstGeom prst="rect">
            <a:avLst/>
          </a:prstGeom>
        </p:spPr>
        <p:txBody>
          <a:bodyPr wrap="square" lIns="0" tIns="0" rIns="0" bIns="0" rtlCol="0" anchor="t">
            <a:spAutoFit/>
          </a:bodyPr>
          <a:lstStyle/>
          <a:p>
            <a:pPr algn="ctr">
              <a:lnSpc>
                <a:spcPts val="8819"/>
              </a:lnSpc>
            </a:pPr>
            <a:r>
              <a:rPr lang="en-US" sz="4400" dirty="0">
                <a:solidFill>
                  <a:srgbClr val="222366"/>
                </a:solidFill>
                <a:latin typeface="Brick Sans"/>
              </a:rPr>
              <a:t>Front-end Visualisation Of Model Performance</a:t>
            </a:r>
          </a:p>
        </p:txBody>
      </p:sp>
      <p:sp>
        <p:nvSpPr>
          <p:cNvPr id="4" name="Freeform 16">
            <a:extLst>
              <a:ext uri="{FF2B5EF4-FFF2-40B4-BE49-F238E27FC236}">
                <a16:creationId xmlns:a16="http://schemas.microsoft.com/office/drawing/2014/main" id="{B84200C3-3E38-0FA4-9267-4DFA15EE31C7}"/>
              </a:ext>
            </a:extLst>
          </p:cNvPr>
          <p:cNvSpPr/>
          <p:nvPr/>
        </p:nvSpPr>
        <p:spPr>
          <a:xfrm rot="1523868">
            <a:off x="7663474" y="7687409"/>
            <a:ext cx="1069675" cy="1690446"/>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6" name="Picture 5">
            <a:extLst>
              <a:ext uri="{FF2B5EF4-FFF2-40B4-BE49-F238E27FC236}">
                <a16:creationId xmlns:a16="http://schemas.microsoft.com/office/drawing/2014/main" id="{77BBF90E-89F3-6948-AE3E-34E96D9DE52D}"/>
              </a:ext>
            </a:extLst>
          </p:cNvPr>
          <p:cNvPicPr>
            <a:picLocks noChangeAspect="1"/>
          </p:cNvPicPr>
          <p:nvPr/>
        </p:nvPicPr>
        <p:blipFill>
          <a:blip r:embed="rId5"/>
          <a:stretch>
            <a:fillRect/>
          </a:stretch>
        </p:blipFill>
        <p:spPr>
          <a:xfrm>
            <a:off x="10120382" y="1409700"/>
            <a:ext cx="6804851" cy="868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3F680E63-CA81-558F-68B6-97D82991B826}"/>
              </a:ext>
            </a:extLst>
          </p:cNvPr>
          <p:cNvSpPr txBox="1"/>
          <p:nvPr/>
        </p:nvSpPr>
        <p:spPr>
          <a:xfrm>
            <a:off x="1038705" y="1691974"/>
            <a:ext cx="8328782" cy="6124754"/>
          </a:xfrm>
          <a:prstGeom prst="rect">
            <a:avLst/>
          </a:prstGeom>
          <a:noFill/>
        </p:spPr>
        <p:txBody>
          <a:bodyPr wrap="square" rtlCol="0">
            <a:spAutoFit/>
          </a:bodyPr>
          <a:lstStyle/>
          <a:p>
            <a:r>
              <a:rPr lang="en-GB" sz="4000" b="1" dirty="0" err="1">
                <a:solidFill>
                  <a:srgbClr val="0070C0"/>
                </a:solidFill>
                <a:latin typeface="Public Sans"/>
              </a:rPr>
              <a:t>DiabPredict</a:t>
            </a:r>
            <a:r>
              <a:rPr lang="en-GB" sz="4000" b="1" dirty="0">
                <a:solidFill>
                  <a:srgbClr val="FF0000"/>
                </a:solidFill>
                <a:latin typeface="Public Sans"/>
              </a:rPr>
              <a:t>+</a:t>
            </a:r>
            <a:r>
              <a:rPr lang="en-GB" sz="4000" b="1" dirty="0">
                <a:solidFill>
                  <a:srgbClr val="0070C0"/>
                </a:solidFill>
                <a:latin typeface="Public Sans"/>
              </a:rPr>
              <a:t> </a:t>
            </a:r>
          </a:p>
          <a:p>
            <a:pPr marL="285750" indent="-285750">
              <a:buFont typeface="Wingdings" panose="05000000000000000000" pitchFamily="2" charset="2"/>
              <a:buChar char="§"/>
            </a:pPr>
            <a:endParaRPr lang="en-GB" sz="3200" dirty="0">
              <a:solidFill>
                <a:srgbClr val="222366"/>
              </a:solidFill>
              <a:latin typeface="Public Sans"/>
            </a:endParaRPr>
          </a:p>
          <a:p>
            <a:r>
              <a:rPr lang="en-GB" sz="3200" dirty="0">
                <a:solidFill>
                  <a:srgbClr val="222366"/>
                </a:solidFill>
                <a:latin typeface="Public Sans"/>
              </a:rPr>
              <a:t>Web app predicts diabetes risk using machine learning.</a:t>
            </a:r>
          </a:p>
          <a:p>
            <a:pPr marL="285750" indent="-285750">
              <a:buFont typeface="Wingdings" panose="05000000000000000000" pitchFamily="2" charset="2"/>
              <a:buChar char="§"/>
            </a:pPr>
            <a:endParaRPr lang="en-GB" sz="3200" dirty="0">
              <a:solidFill>
                <a:srgbClr val="222366"/>
              </a:solidFill>
              <a:latin typeface="Public Sans"/>
            </a:endParaRPr>
          </a:p>
          <a:p>
            <a:r>
              <a:rPr lang="en-GB" sz="3200" dirty="0">
                <a:solidFill>
                  <a:srgbClr val="222366"/>
                </a:solidFill>
                <a:latin typeface="Public Sans"/>
              </a:rPr>
              <a:t>With input on age, gender, lifestyle, and medical history, it instantly assesses diabetes status and probability.</a:t>
            </a:r>
          </a:p>
          <a:p>
            <a:pPr marL="285750" indent="-285750">
              <a:buFont typeface="Wingdings" panose="05000000000000000000" pitchFamily="2" charset="2"/>
              <a:buChar char="§"/>
            </a:pPr>
            <a:endParaRPr lang="en-GB" sz="3200" dirty="0">
              <a:solidFill>
                <a:srgbClr val="222366"/>
              </a:solidFill>
              <a:latin typeface="Public Sans"/>
            </a:endParaRPr>
          </a:p>
          <a:p>
            <a:r>
              <a:rPr lang="en-GB" sz="3200" dirty="0">
                <a:solidFill>
                  <a:srgbClr val="222366"/>
                </a:solidFill>
                <a:latin typeface="Public Sans"/>
              </a:rPr>
              <a:t>Built on Flask and </a:t>
            </a:r>
            <a:r>
              <a:rPr lang="en-GB" sz="3200" dirty="0" err="1">
                <a:solidFill>
                  <a:srgbClr val="222366"/>
                </a:solidFill>
                <a:latin typeface="Public Sans"/>
              </a:rPr>
              <a:t>Keras</a:t>
            </a:r>
            <a:r>
              <a:rPr lang="en-GB" sz="3200" dirty="0">
                <a:solidFill>
                  <a:srgbClr val="222366"/>
                </a:solidFill>
                <a:latin typeface="Public Sans"/>
              </a:rPr>
              <a:t>, it offers accurate predictions and promotes health awareness.</a:t>
            </a:r>
            <a:endParaRPr lang="en-US" sz="3200" dirty="0">
              <a:solidFill>
                <a:srgbClr val="222366"/>
              </a:solidFill>
              <a:latin typeface="Public Sans"/>
            </a:endParaRPr>
          </a:p>
        </p:txBody>
      </p:sp>
      <p:sp>
        <p:nvSpPr>
          <p:cNvPr id="2" name="Freeform 11">
            <a:extLst>
              <a:ext uri="{FF2B5EF4-FFF2-40B4-BE49-F238E27FC236}">
                <a16:creationId xmlns:a16="http://schemas.microsoft.com/office/drawing/2014/main" id="{6977EB7D-9CD5-CB8D-C092-C29BA8D61203}"/>
              </a:ext>
            </a:extLst>
          </p:cNvPr>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415313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39200" y="-671355"/>
            <a:ext cx="8610599" cy="11629710"/>
          </a:xfrm>
          <a:custGeom>
            <a:avLst/>
            <a:gdLst/>
            <a:ahLst/>
            <a:cxnLst/>
            <a:rect l="l" t="t" r="r" b="b"/>
            <a:pathLst>
              <a:path w="7399403" h="11629710">
                <a:moveTo>
                  <a:pt x="0" y="0"/>
                </a:moveTo>
                <a:lnTo>
                  <a:pt x="7399403" y="0"/>
                </a:lnTo>
                <a:lnTo>
                  <a:pt x="7399403" y="11629710"/>
                </a:lnTo>
                <a:lnTo>
                  <a:pt x="0" y="11629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806160" y="1153875"/>
            <a:ext cx="6528878" cy="8280195"/>
            <a:chOff x="0" y="0"/>
            <a:chExt cx="812800" cy="1181928"/>
          </a:xfrm>
        </p:grpSpPr>
        <p:sp>
          <p:nvSpPr>
            <p:cNvPr id="4" name="Freeform 4"/>
            <p:cNvSpPr/>
            <p:nvPr/>
          </p:nvSpPr>
          <p:spPr>
            <a:xfrm>
              <a:off x="0" y="0"/>
              <a:ext cx="812800" cy="1181927"/>
            </a:xfrm>
            <a:custGeom>
              <a:avLst/>
              <a:gdLst/>
              <a:ahLst/>
              <a:cxnLst/>
              <a:rect l="l" t="t" r="r" b="b"/>
              <a:pathLst>
                <a:path w="812800" h="1181927">
                  <a:moveTo>
                    <a:pt x="0" y="0"/>
                  </a:moveTo>
                  <a:lnTo>
                    <a:pt x="812800" y="0"/>
                  </a:lnTo>
                  <a:lnTo>
                    <a:pt x="812800" y="1181927"/>
                  </a:lnTo>
                  <a:lnTo>
                    <a:pt x="0" y="1181927"/>
                  </a:lnTo>
                  <a:close/>
                </a:path>
              </a:pathLst>
            </a:custGeom>
            <a:solidFill>
              <a:srgbClr val="E9EAF6"/>
            </a:solidFill>
          </p:spPr>
          <p:txBody>
            <a:bodyPr/>
            <a:lstStyle/>
            <a:p>
              <a:endParaRPr lang="en-US"/>
            </a:p>
          </p:txBody>
        </p:sp>
        <p:sp>
          <p:nvSpPr>
            <p:cNvPr id="5" name="TextBox 5"/>
            <p:cNvSpPr txBox="1"/>
            <p:nvPr/>
          </p:nvSpPr>
          <p:spPr>
            <a:xfrm>
              <a:off x="0" y="-38100"/>
              <a:ext cx="812800" cy="1220028"/>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extLst>
              <p:ext uri="{D42A27DB-BD31-4B8C-83A1-F6EECF244321}">
                <p14:modId xmlns:p14="http://schemas.microsoft.com/office/powerpoint/2010/main" val="2669608516"/>
              </p:ext>
            </p:extLst>
          </p:nvPr>
        </p:nvGraphicFramePr>
        <p:xfrm>
          <a:off x="1555840" y="2713538"/>
          <a:ext cx="5895577" cy="6687868"/>
        </p:xfrm>
        <a:graphic>
          <a:graphicData uri="http://schemas.openxmlformats.org/drawingml/2006/table">
            <a:tbl>
              <a:tblPr/>
              <a:tblGrid>
                <a:gridCol w="5895577">
                  <a:extLst>
                    <a:ext uri="{9D8B030D-6E8A-4147-A177-3AD203B41FA5}">
                      <a16:colId xmlns:a16="http://schemas.microsoft.com/office/drawing/2014/main" val="20000"/>
                    </a:ext>
                  </a:extLst>
                </a:gridCol>
              </a:tblGrid>
              <a:tr h="1671967">
                <a:tc>
                  <a:txBody>
                    <a:bodyPr/>
                    <a:lstStyle/>
                    <a:p>
                      <a:pPr algn="ctr">
                        <a:lnSpc>
                          <a:spcPts val="4199"/>
                        </a:lnSpc>
                        <a:defRPr/>
                      </a:pPr>
                      <a:r>
                        <a:rPr lang="en-US" sz="2999" dirty="0">
                          <a:solidFill>
                            <a:srgbClr val="000000"/>
                          </a:solidFill>
                          <a:latin typeface="Canva Sans"/>
                        </a:rPr>
                        <a:t>Neural Network</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7ED957"/>
                    </a:solidFill>
                  </a:tcPr>
                </a:tc>
                <a:extLst>
                  <a:ext uri="{0D108BD9-81ED-4DB2-BD59-A6C34878D82A}">
                    <a16:rowId xmlns:a16="http://schemas.microsoft.com/office/drawing/2014/main" val="10000"/>
                  </a:ext>
                </a:extLst>
              </a:tr>
              <a:tr h="1671967">
                <a:tc>
                  <a:txBody>
                    <a:bodyPr/>
                    <a:lstStyle/>
                    <a:p>
                      <a:pPr algn="ctr">
                        <a:lnSpc>
                          <a:spcPts val="4199"/>
                        </a:lnSpc>
                        <a:defRPr/>
                      </a:pPr>
                      <a:r>
                        <a:rPr lang="en-US" sz="2999" dirty="0">
                          <a:solidFill>
                            <a:srgbClr val="000000"/>
                          </a:solidFill>
                          <a:latin typeface="Canva Sans"/>
                        </a:rPr>
                        <a:t>Random Forest, Decision Tree, KNN</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DE59"/>
                    </a:solidFill>
                  </a:tcPr>
                </a:tc>
                <a:extLst>
                  <a:ext uri="{0D108BD9-81ED-4DB2-BD59-A6C34878D82A}">
                    <a16:rowId xmlns:a16="http://schemas.microsoft.com/office/drawing/2014/main" val="10001"/>
                  </a:ext>
                </a:extLst>
              </a:tr>
              <a:tr h="1671967">
                <a:tc>
                  <a:txBody>
                    <a:bodyPr/>
                    <a:lstStyle/>
                    <a:p>
                      <a:pPr algn="ctr">
                        <a:lnSpc>
                          <a:spcPts val="4199"/>
                        </a:lnSpc>
                        <a:defRPr/>
                      </a:pPr>
                      <a:r>
                        <a:rPr lang="en-US" sz="2999" dirty="0">
                          <a:solidFill>
                            <a:srgbClr val="000000"/>
                          </a:solidFill>
                          <a:latin typeface="Canva Sans"/>
                        </a:rPr>
                        <a:t>Support Vector Machine</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14D"/>
                    </a:solidFill>
                  </a:tcPr>
                </a:tc>
                <a:extLst>
                  <a:ext uri="{0D108BD9-81ED-4DB2-BD59-A6C34878D82A}">
                    <a16:rowId xmlns:a16="http://schemas.microsoft.com/office/drawing/2014/main" val="10002"/>
                  </a:ext>
                </a:extLst>
              </a:tr>
              <a:tr h="1671967">
                <a:tc>
                  <a:txBody>
                    <a:bodyPr/>
                    <a:lstStyle/>
                    <a:p>
                      <a:pPr algn="ctr">
                        <a:lnSpc>
                          <a:spcPts val="4199"/>
                        </a:lnSpc>
                        <a:defRPr/>
                      </a:pPr>
                      <a:r>
                        <a:rPr lang="en-US" sz="2999" dirty="0">
                          <a:solidFill>
                            <a:srgbClr val="000000"/>
                          </a:solidFill>
                          <a:latin typeface="Canva Sans"/>
                        </a:rPr>
                        <a:t>Logistic Regression</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5757"/>
                    </a:solidFill>
                  </a:tcPr>
                </a:tc>
                <a:extLst>
                  <a:ext uri="{0D108BD9-81ED-4DB2-BD59-A6C34878D82A}">
                    <a16:rowId xmlns:a16="http://schemas.microsoft.com/office/drawing/2014/main" val="10003"/>
                  </a:ext>
                </a:extLst>
              </a:tr>
            </a:tbl>
          </a:graphicData>
        </a:graphic>
      </p:graphicFrame>
      <p:sp>
        <p:nvSpPr>
          <p:cNvPr id="7" name="TextBox 7"/>
          <p:cNvSpPr txBox="1"/>
          <p:nvPr/>
        </p:nvSpPr>
        <p:spPr>
          <a:xfrm>
            <a:off x="9982200" y="1073660"/>
            <a:ext cx="6352838" cy="8489440"/>
          </a:xfrm>
          <a:prstGeom prst="rect">
            <a:avLst/>
          </a:prstGeom>
        </p:spPr>
        <p:txBody>
          <a:bodyPr wrap="square" lIns="0" tIns="0" rIns="0" bIns="0" rtlCol="0" anchor="t">
            <a:spAutoFit/>
          </a:bodyPr>
          <a:lstStyle/>
          <a:p>
            <a:pPr>
              <a:lnSpc>
                <a:spcPts val="3499"/>
              </a:lnSpc>
            </a:pPr>
            <a:r>
              <a:rPr lang="en-US" sz="2499" dirty="0">
                <a:solidFill>
                  <a:srgbClr val="222366"/>
                </a:solidFill>
                <a:latin typeface="Public Sans"/>
              </a:rPr>
              <a:t>Neural Network model shows the highest accuracy in predicting Type 2 Diabetes</a:t>
            </a:r>
          </a:p>
          <a:p>
            <a:pPr>
              <a:lnSpc>
                <a:spcPts val="3499"/>
              </a:lnSpc>
            </a:pPr>
            <a:endParaRPr lang="en-US" sz="2499" dirty="0">
              <a:solidFill>
                <a:srgbClr val="222366"/>
              </a:solidFill>
              <a:latin typeface="Public Sans"/>
            </a:endParaRPr>
          </a:p>
          <a:p>
            <a:pPr>
              <a:lnSpc>
                <a:spcPts val="3499"/>
              </a:lnSpc>
            </a:pPr>
            <a:r>
              <a:rPr lang="en-US" sz="2499" dirty="0">
                <a:solidFill>
                  <a:srgbClr val="222366"/>
                </a:solidFill>
                <a:latin typeface="Public Sans"/>
              </a:rPr>
              <a:t>Random Forest, Decision Tree, and KNN also exhibit promising results</a:t>
            </a:r>
          </a:p>
          <a:p>
            <a:pPr>
              <a:lnSpc>
                <a:spcPts val="3499"/>
              </a:lnSpc>
            </a:pPr>
            <a:endParaRPr lang="en-US" sz="2499" dirty="0">
              <a:solidFill>
                <a:srgbClr val="222366"/>
              </a:solidFill>
              <a:latin typeface="Public Sans"/>
            </a:endParaRPr>
          </a:p>
          <a:p>
            <a:pPr>
              <a:lnSpc>
                <a:spcPts val="3499"/>
              </a:lnSpc>
            </a:pPr>
            <a:r>
              <a:rPr lang="en-US" sz="2499" dirty="0">
                <a:solidFill>
                  <a:srgbClr val="222366"/>
                </a:solidFill>
                <a:latin typeface="Public Sans"/>
              </a:rPr>
              <a:t>SVM and Logistic Regression show comparatively lower accuracy and performance metrics</a:t>
            </a:r>
          </a:p>
          <a:p>
            <a:pPr>
              <a:lnSpc>
                <a:spcPts val="3499"/>
              </a:lnSpc>
            </a:pPr>
            <a:endParaRPr lang="en-US" sz="2499" dirty="0">
              <a:solidFill>
                <a:srgbClr val="222366"/>
              </a:solidFill>
              <a:latin typeface="Public Sans"/>
            </a:endParaRPr>
          </a:p>
          <a:p>
            <a:pPr>
              <a:lnSpc>
                <a:spcPts val="3499"/>
              </a:lnSpc>
            </a:pPr>
            <a:r>
              <a:rPr lang="en-US" sz="2499" dirty="0">
                <a:solidFill>
                  <a:srgbClr val="222366"/>
                </a:solidFill>
                <a:latin typeface="Public Sans"/>
              </a:rPr>
              <a:t>Top 3 features influencing the predictions:</a:t>
            </a:r>
          </a:p>
          <a:p>
            <a:pPr marL="342900" indent="-342900">
              <a:lnSpc>
                <a:spcPts val="3499"/>
              </a:lnSpc>
              <a:buFont typeface="Arial" panose="020B0604020202020204" pitchFamily="34" charset="0"/>
              <a:buChar char="•"/>
            </a:pPr>
            <a:r>
              <a:rPr lang="en-US" sz="2499" dirty="0">
                <a:solidFill>
                  <a:srgbClr val="222366"/>
                </a:solidFill>
                <a:latin typeface="Public Sans"/>
              </a:rPr>
              <a:t>RegularMedicine</a:t>
            </a:r>
          </a:p>
          <a:p>
            <a:pPr marL="342900" indent="-342900">
              <a:lnSpc>
                <a:spcPts val="3499"/>
              </a:lnSpc>
              <a:buFont typeface="Arial" panose="020B0604020202020204" pitchFamily="34" charset="0"/>
              <a:buChar char="•"/>
            </a:pPr>
            <a:r>
              <a:rPr lang="en-US" sz="2499" dirty="0">
                <a:solidFill>
                  <a:srgbClr val="222366"/>
                </a:solidFill>
                <a:latin typeface="Public Sans"/>
              </a:rPr>
              <a:t>Age</a:t>
            </a:r>
          </a:p>
          <a:p>
            <a:pPr marL="342900" indent="-342900">
              <a:lnSpc>
                <a:spcPts val="3499"/>
              </a:lnSpc>
              <a:buFont typeface="Arial" panose="020B0604020202020204" pitchFamily="34" charset="0"/>
              <a:buChar char="•"/>
            </a:pPr>
            <a:r>
              <a:rPr lang="en-US" sz="2499" dirty="0">
                <a:solidFill>
                  <a:srgbClr val="222366"/>
                </a:solidFill>
                <a:latin typeface="Public Sans"/>
              </a:rPr>
              <a:t>BMI</a:t>
            </a:r>
          </a:p>
          <a:p>
            <a:pPr>
              <a:lnSpc>
                <a:spcPts val="3499"/>
              </a:lnSpc>
            </a:pPr>
            <a:endParaRPr lang="en-US" sz="2499" dirty="0">
              <a:solidFill>
                <a:srgbClr val="222366"/>
              </a:solidFill>
              <a:latin typeface="Public Sans"/>
            </a:endParaRPr>
          </a:p>
          <a:p>
            <a:pPr>
              <a:lnSpc>
                <a:spcPts val="3499"/>
              </a:lnSpc>
            </a:pPr>
            <a:r>
              <a:rPr lang="en-US" sz="2499" b="1" dirty="0">
                <a:solidFill>
                  <a:srgbClr val="222366"/>
                </a:solidFill>
                <a:latin typeface="Public Sans"/>
              </a:rPr>
              <a:t>Recommendation:</a:t>
            </a:r>
          </a:p>
          <a:p>
            <a:pPr marL="342900" indent="-342900">
              <a:lnSpc>
                <a:spcPts val="3499"/>
              </a:lnSpc>
              <a:buFont typeface="Arial" panose="020B0604020202020204" pitchFamily="34" charset="0"/>
              <a:buChar char="•"/>
            </a:pPr>
            <a:r>
              <a:rPr lang="en-US" sz="2499" b="1" dirty="0">
                <a:solidFill>
                  <a:srgbClr val="222366"/>
                </a:solidFill>
                <a:latin typeface="Public Sans"/>
              </a:rPr>
              <a:t>Accuracy:</a:t>
            </a:r>
            <a:r>
              <a:rPr lang="en-US" sz="2499" dirty="0">
                <a:solidFill>
                  <a:srgbClr val="222366"/>
                </a:solidFill>
                <a:latin typeface="Public Sans"/>
              </a:rPr>
              <a:t> Neural Network</a:t>
            </a:r>
          </a:p>
          <a:p>
            <a:pPr marL="342900" indent="-342900">
              <a:lnSpc>
                <a:spcPts val="3499"/>
              </a:lnSpc>
              <a:buFont typeface="Arial" panose="020B0604020202020204" pitchFamily="34" charset="0"/>
              <a:buChar char="•"/>
            </a:pPr>
            <a:r>
              <a:rPr lang="en-US" sz="2499" b="1" dirty="0">
                <a:solidFill>
                  <a:srgbClr val="222366"/>
                </a:solidFill>
                <a:latin typeface="Public Sans"/>
              </a:rPr>
              <a:t>Balanced approach:</a:t>
            </a:r>
            <a:r>
              <a:rPr lang="en-US" sz="2499" dirty="0">
                <a:solidFill>
                  <a:srgbClr val="222366"/>
                </a:solidFill>
                <a:latin typeface="Public Sans"/>
              </a:rPr>
              <a:t> Random Forest, Decision Tree, KNN</a:t>
            </a:r>
          </a:p>
        </p:txBody>
      </p:sp>
      <p:sp>
        <p:nvSpPr>
          <p:cNvPr id="8" name="TextBox 8"/>
          <p:cNvSpPr txBox="1"/>
          <p:nvPr/>
        </p:nvSpPr>
        <p:spPr>
          <a:xfrm>
            <a:off x="1066800" y="809625"/>
            <a:ext cx="6836034" cy="1362075"/>
          </a:xfrm>
          <a:prstGeom prst="rect">
            <a:avLst/>
          </a:prstGeom>
        </p:spPr>
        <p:txBody>
          <a:bodyPr lIns="0" tIns="0" rIns="0" bIns="0" rtlCol="0" anchor="t">
            <a:spAutoFit/>
          </a:bodyPr>
          <a:lstStyle/>
          <a:p>
            <a:pPr>
              <a:lnSpc>
                <a:spcPts val="10500"/>
              </a:lnSpc>
            </a:pPr>
            <a:r>
              <a:rPr lang="en-US" sz="7500" dirty="0">
                <a:solidFill>
                  <a:srgbClr val="222366"/>
                </a:solidFill>
                <a:latin typeface="Brick Sans"/>
              </a:rPr>
              <a:t>Conclusion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2894" y="1815519"/>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793077">
            <a:off x="1979827" y="562757"/>
            <a:ext cx="1769402" cy="2463725"/>
          </a:xfrm>
          <a:custGeom>
            <a:avLst/>
            <a:gdLst/>
            <a:ahLst/>
            <a:cxnLst/>
            <a:rect l="l" t="t" r="r" b="b"/>
            <a:pathLst>
              <a:path w="1769402" h="2463725">
                <a:moveTo>
                  <a:pt x="0" y="0"/>
                </a:moveTo>
                <a:lnTo>
                  <a:pt x="1769402" y="0"/>
                </a:lnTo>
                <a:lnTo>
                  <a:pt x="1769402" y="2463724"/>
                </a:lnTo>
                <a:lnTo>
                  <a:pt x="0" y="2463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783927">
            <a:off x="14247388" y="477007"/>
            <a:ext cx="1949462" cy="2247807"/>
          </a:xfrm>
          <a:custGeom>
            <a:avLst/>
            <a:gdLst/>
            <a:ahLst/>
            <a:cxnLst/>
            <a:rect l="l" t="t" r="r" b="b"/>
            <a:pathLst>
              <a:path w="1949462" h="2247807">
                <a:moveTo>
                  <a:pt x="0" y="0"/>
                </a:moveTo>
                <a:lnTo>
                  <a:pt x="1949462" y="0"/>
                </a:lnTo>
                <a:lnTo>
                  <a:pt x="1949462" y="2247807"/>
                </a:lnTo>
                <a:lnTo>
                  <a:pt x="0" y="2247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11942242" y="1015255"/>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3129847" y="1369422"/>
            <a:ext cx="12092272" cy="4190887"/>
            <a:chOff x="0" y="0"/>
            <a:chExt cx="1100680" cy="381469"/>
          </a:xfrm>
        </p:grpSpPr>
        <p:sp>
          <p:nvSpPr>
            <p:cNvPr id="7" name="Freeform 7"/>
            <p:cNvSpPr/>
            <p:nvPr/>
          </p:nvSpPr>
          <p:spPr>
            <a:xfrm>
              <a:off x="0" y="0"/>
              <a:ext cx="1100680" cy="381469"/>
            </a:xfrm>
            <a:custGeom>
              <a:avLst/>
              <a:gdLst/>
              <a:ahLst/>
              <a:cxnLst/>
              <a:rect l="l" t="t" r="r" b="b"/>
              <a:pathLst>
                <a:path w="1100680" h="381469">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txBody>
            <a:bodyPr/>
            <a:lstStyle/>
            <a:p>
              <a:endParaRPr lang="en-US"/>
            </a:p>
          </p:txBody>
        </p:sp>
        <p:sp>
          <p:nvSpPr>
            <p:cNvPr id="8" name="TextBox 8"/>
            <p:cNvSpPr txBox="1"/>
            <p:nvPr/>
          </p:nvSpPr>
          <p:spPr>
            <a:xfrm>
              <a:off x="0" y="-38100"/>
              <a:ext cx="1100680" cy="419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257881">
            <a:off x="197695" y="4780476"/>
            <a:ext cx="3549762" cy="3440042"/>
          </a:xfrm>
          <a:custGeom>
            <a:avLst/>
            <a:gdLst/>
            <a:ahLst/>
            <a:cxnLst/>
            <a:rect l="l" t="t" r="r" b="b"/>
            <a:pathLst>
              <a:path w="3549762" h="3440042">
                <a:moveTo>
                  <a:pt x="0" y="0"/>
                </a:moveTo>
                <a:lnTo>
                  <a:pt x="3549762" y="0"/>
                </a:lnTo>
                <a:lnTo>
                  <a:pt x="3549762" y="3440042"/>
                </a:lnTo>
                <a:lnTo>
                  <a:pt x="0" y="34400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rot="-1248570">
            <a:off x="15858283" y="4516210"/>
            <a:ext cx="2885297" cy="4111175"/>
          </a:xfrm>
          <a:custGeom>
            <a:avLst/>
            <a:gdLst/>
            <a:ahLst/>
            <a:cxnLst/>
            <a:rect l="l" t="t" r="r" b="b"/>
            <a:pathLst>
              <a:path w="2885297" h="4111175">
                <a:moveTo>
                  <a:pt x="0" y="0"/>
                </a:moveTo>
                <a:lnTo>
                  <a:pt x="2885297" y="0"/>
                </a:lnTo>
                <a:lnTo>
                  <a:pt x="2885297" y="4111175"/>
                </a:lnTo>
                <a:lnTo>
                  <a:pt x="0" y="41111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a:off x="7053678" y="5143500"/>
            <a:ext cx="4180644" cy="4180644"/>
          </a:xfrm>
          <a:custGeom>
            <a:avLst/>
            <a:gdLst/>
            <a:ahLst/>
            <a:cxnLst/>
            <a:rect l="l" t="t" r="r" b="b"/>
            <a:pathLst>
              <a:path w="4180644" h="4180644">
                <a:moveTo>
                  <a:pt x="0" y="0"/>
                </a:moveTo>
                <a:lnTo>
                  <a:pt x="4180644" y="0"/>
                </a:lnTo>
                <a:lnTo>
                  <a:pt x="4180644" y="4180644"/>
                </a:lnTo>
                <a:lnTo>
                  <a:pt x="0" y="4180644"/>
                </a:lnTo>
                <a:lnTo>
                  <a:pt x="0" y="0"/>
                </a:lnTo>
                <a:close/>
              </a:path>
            </a:pathLst>
          </a:custGeom>
          <a:blipFill>
            <a:blip r:embed="rId13"/>
            <a:stretch>
              <a:fillRect/>
            </a:stretch>
          </a:blipFill>
          <a:ln w="38100" cap="rnd">
            <a:solidFill>
              <a:srgbClr val="000000"/>
            </a:solidFill>
            <a:prstDash val="lgDash"/>
            <a:round/>
          </a:ln>
        </p:spPr>
        <p:txBody>
          <a:bodyPr/>
          <a:lstStyle/>
          <a:p>
            <a:endParaRPr lang="en-US"/>
          </a:p>
        </p:txBody>
      </p:sp>
      <p:sp>
        <p:nvSpPr>
          <p:cNvPr id="12" name="TextBox 12"/>
          <p:cNvSpPr txBox="1"/>
          <p:nvPr/>
        </p:nvSpPr>
        <p:spPr>
          <a:xfrm>
            <a:off x="3988051" y="2036116"/>
            <a:ext cx="10311897" cy="2489200"/>
          </a:xfrm>
          <a:prstGeom prst="rect">
            <a:avLst/>
          </a:prstGeom>
        </p:spPr>
        <p:txBody>
          <a:bodyPr lIns="0" tIns="0" rIns="0" bIns="0" rtlCol="0" anchor="t">
            <a:spAutoFit/>
          </a:bodyPr>
          <a:lstStyle/>
          <a:p>
            <a:pPr algn="ctr">
              <a:lnSpc>
                <a:spcPts val="9799"/>
              </a:lnSpc>
            </a:pPr>
            <a:r>
              <a:rPr lang="en-US" sz="6999" dirty="0">
                <a:solidFill>
                  <a:srgbClr val="222366"/>
                </a:solidFill>
                <a:latin typeface="Brick Sans"/>
              </a:rPr>
              <a:t>Thank you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714" y="9258300"/>
            <a:ext cx="4641382" cy="4552721"/>
          </a:xfrm>
          <a:custGeom>
            <a:avLst/>
            <a:gdLst/>
            <a:ahLst/>
            <a:cxnLst/>
            <a:rect l="l" t="t" r="r" b="b"/>
            <a:pathLst>
              <a:path w="4641382" h="4552721">
                <a:moveTo>
                  <a:pt x="0" y="0"/>
                </a:moveTo>
                <a:lnTo>
                  <a:pt x="4641381" y="0"/>
                </a:lnTo>
                <a:lnTo>
                  <a:pt x="4641381" y="4552721"/>
                </a:lnTo>
                <a:lnTo>
                  <a:pt x="0" y="4552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27344" y="-352696"/>
            <a:ext cx="4657694" cy="4568722"/>
          </a:xfrm>
          <a:custGeom>
            <a:avLst/>
            <a:gdLst/>
            <a:ahLst/>
            <a:cxnLst/>
            <a:rect l="l" t="t" r="r" b="b"/>
            <a:pathLst>
              <a:path w="4657694" h="4568722">
                <a:moveTo>
                  <a:pt x="0" y="0"/>
                </a:moveTo>
                <a:lnTo>
                  <a:pt x="4657694" y="0"/>
                </a:lnTo>
                <a:lnTo>
                  <a:pt x="4657694" y="4568722"/>
                </a:lnTo>
                <a:lnTo>
                  <a:pt x="0" y="4568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88696" y="390535"/>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txBody>
            <a:bodyPr/>
            <a:lstStyle/>
            <a:p>
              <a:endParaRPr lang="en-US"/>
            </a:p>
          </p:txBody>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599887" y="3506130"/>
            <a:ext cx="9500068" cy="1893570"/>
          </a:xfrm>
          <a:prstGeom prst="rect">
            <a:avLst/>
          </a:prstGeom>
        </p:spPr>
        <p:txBody>
          <a:bodyPr lIns="0" tIns="0" rIns="0" bIns="0" rtlCol="0" anchor="t">
            <a:spAutoFit/>
          </a:bodyPr>
          <a:lstStyle/>
          <a:p>
            <a:pPr>
              <a:lnSpc>
                <a:spcPts val="3779"/>
              </a:lnSpc>
            </a:pPr>
            <a:r>
              <a:rPr lang="en-GB" sz="2699" dirty="0">
                <a:solidFill>
                  <a:srgbClr val="222366"/>
                </a:solidFill>
                <a:latin typeface="Public Sans"/>
              </a:rPr>
              <a:t>Diabetes is a prevalent chronic disease, affecting millions of individuals and posing significant health risks if not managed effectively. Early detection and intervention are crucial in mitigating its adverse effects. </a:t>
            </a:r>
          </a:p>
        </p:txBody>
      </p:sp>
      <p:sp>
        <p:nvSpPr>
          <p:cNvPr id="8" name="TextBox 8"/>
          <p:cNvSpPr txBox="1"/>
          <p:nvPr/>
        </p:nvSpPr>
        <p:spPr>
          <a:xfrm>
            <a:off x="7254671" y="6645079"/>
            <a:ext cx="8052644" cy="1417320"/>
          </a:xfrm>
          <a:prstGeom prst="rect">
            <a:avLst/>
          </a:prstGeom>
        </p:spPr>
        <p:txBody>
          <a:bodyPr lIns="0" tIns="0" rIns="0" bIns="0" rtlCol="0" anchor="t">
            <a:spAutoFit/>
          </a:bodyPr>
          <a:lstStyle/>
          <a:p>
            <a:pPr algn="r">
              <a:lnSpc>
                <a:spcPts val="3779"/>
              </a:lnSpc>
            </a:pPr>
            <a:r>
              <a:rPr lang="en-GB" sz="2699" dirty="0">
                <a:solidFill>
                  <a:srgbClr val="222366"/>
                </a:solidFill>
                <a:latin typeface="Public Sans"/>
              </a:rPr>
              <a:t>To develop a predictive model to identify individuals at risk of developing diabetes based on various health indicators.</a:t>
            </a:r>
          </a:p>
        </p:txBody>
      </p:sp>
      <p:sp>
        <p:nvSpPr>
          <p:cNvPr id="9" name="TextBox 9"/>
          <p:cNvSpPr txBox="1"/>
          <p:nvPr/>
        </p:nvSpPr>
        <p:spPr>
          <a:xfrm>
            <a:off x="2599887" y="2930251"/>
            <a:ext cx="7473554" cy="573405"/>
          </a:xfrm>
          <a:prstGeom prst="rect">
            <a:avLst/>
          </a:prstGeom>
        </p:spPr>
        <p:txBody>
          <a:bodyPr lIns="0" tIns="0" rIns="0" bIns="0" rtlCol="0" anchor="t">
            <a:spAutoFit/>
          </a:bodyPr>
          <a:lstStyle/>
          <a:p>
            <a:pPr>
              <a:lnSpc>
                <a:spcPts val="4620"/>
              </a:lnSpc>
            </a:pPr>
            <a:r>
              <a:rPr lang="en-US" sz="3300">
                <a:solidFill>
                  <a:srgbClr val="222366"/>
                </a:solidFill>
                <a:latin typeface="Public Sans Heavy"/>
              </a:rPr>
              <a:t>Why Diabetes?</a:t>
            </a:r>
          </a:p>
        </p:txBody>
      </p:sp>
      <p:sp>
        <p:nvSpPr>
          <p:cNvPr id="10" name="TextBox 10"/>
          <p:cNvSpPr txBox="1"/>
          <p:nvPr/>
        </p:nvSpPr>
        <p:spPr>
          <a:xfrm>
            <a:off x="7264196" y="6088250"/>
            <a:ext cx="8052644" cy="573405"/>
          </a:xfrm>
          <a:prstGeom prst="rect">
            <a:avLst/>
          </a:prstGeom>
        </p:spPr>
        <p:txBody>
          <a:bodyPr lIns="0" tIns="0" rIns="0" bIns="0" rtlCol="0" anchor="t">
            <a:spAutoFit/>
          </a:bodyPr>
          <a:lstStyle/>
          <a:p>
            <a:pPr algn="r">
              <a:lnSpc>
                <a:spcPts val="4620"/>
              </a:lnSpc>
            </a:pPr>
            <a:r>
              <a:rPr lang="en-US" sz="3300">
                <a:solidFill>
                  <a:srgbClr val="222366"/>
                </a:solidFill>
                <a:latin typeface="Public Sans Heavy"/>
              </a:rPr>
              <a:t>Our Goal </a:t>
            </a:r>
          </a:p>
        </p:txBody>
      </p:sp>
      <p:sp>
        <p:nvSpPr>
          <p:cNvPr id="11" name="TextBox 11"/>
          <p:cNvSpPr txBox="1"/>
          <p:nvPr/>
        </p:nvSpPr>
        <p:spPr>
          <a:xfrm>
            <a:off x="2806273" y="838200"/>
            <a:ext cx="12637084"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Project Overview</a:t>
            </a:r>
          </a:p>
        </p:txBody>
      </p:sp>
      <p:sp>
        <p:nvSpPr>
          <p:cNvPr id="12" name="Freeform 12"/>
          <p:cNvSpPr/>
          <p:nvPr/>
        </p:nvSpPr>
        <p:spPr>
          <a:xfrm>
            <a:off x="14173200" y="2465882"/>
            <a:ext cx="1463105" cy="1687018"/>
          </a:xfrm>
          <a:custGeom>
            <a:avLst/>
            <a:gdLst/>
            <a:ahLst/>
            <a:cxnLst/>
            <a:rect l="l" t="t" r="r" b="b"/>
            <a:pathLst>
              <a:path w="1463105" h="1687018">
                <a:moveTo>
                  <a:pt x="0" y="0"/>
                </a:moveTo>
                <a:lnTo>
                  <a:pt x="1463104" y="0"/>
                </a:lnTo>
                <a:lnTo>
                  <a:pt x="1463104" y="1687018"/>
                </a:lnTo>
                <a:lnTo>
                  <a:pt x="0" y="1687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rot="-938460">
            <a:off x="2461466" y="6380064"/>
            <a:ext cx="2190216" cy="2536040"/>
          </a:xfrm>
          <a:custGeom>
            <a:avLst/>
            <a:gdLst/>
            <a:ahLst/>
            <a:cxnLst/>
            <a:rect l="l" t="t" r="r" b="b"/>
            <a:pathLst>
              <a:path w="2190216" h="2536040">
                <a:moveTo>
                  <a:pt x="0" y="0"/>
                </a:moveTo>
                <a:lnTo>
                  <a:pt x="2190216" y="0"/>
                </a:lnTo>
                <a:lnTo>
                  <a:pt x="2190216" y="2536040"/>
                </a:lnTo>
                <a:lnTo>
                  <a:pt x="0" y="25360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714" y="9258300"/>
            <a:ext cx="4641382" cy="4552721"/>
          </a:xfrm>
          <a:custGeom>
            <a:avLst/>
            <a:gdLst/>
            <a:ahLst/>
            <a:cxnLst/>
            <a:rect l="l" t="t" r="r" b="b"/>
            <a:pathLst>
              <a:path w="4641382" h="4552721">
                <a:moveTo>
                  <a:pt x="0" y="0"/>
                </a:moveTo>
                <a:lnTo>
                  <a:pt x="4641381" y="0"/>
                </a:lnTo>
                <a:lnTo>
                  <a:pt x="4641381" y="4552721"/>
                </a:lnTo>
                <a:lnTo>
                  <a:pt x="0" y="4552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27344" y="-352696"/>
            <a:ext cx="4657694" cy="4568722"/>
          </a:xfrm>
          <a:custGeom>
            <a:avLst/>
            <a:gdLst/>
            <a:ahLst/>
            <a:cxnLst/>
            <a:rect l="l" t="t" r="r" b="b"/>
            <a:pathLst>
              <a:path w="4657694" h="4568722">
                <a:moveTo>
                  <a:pt x="0" y="0"/>
                </a:moveTo>
                <a:lnTo>
                  <a:pt x="4657694" y="0"/>
                </a:lnTo>
                <a:lnTo>
                  <a:pt x="4657694" y="4568722"/>
                </a:lnTo>
                <a:lnTo>
                  <a:pt x="0" y="4568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88696" y="361969"/>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txBody>
            <a:bodyPr/>
            <a:lstStyle/>
            <a:p>
              <a:endParaRPr lang="en-US" dirty="0"/>
            </a:p>
          </p:txBody>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9906000" y="6453881"/>
            <a:ext cx="5706114" cy="932371"/>
          </a:xfrm>
          <a:prstGeom prst="rect">
            <a:avLst/>
          </a:prstGeom>
        </p:spPr>
        <p:txBody>
          <a:bodyPr wrap="square" lIns="0" tIns="0" rIns="0" bIns="0" rtlCol="0" anchor="t">
            <a:spAutoFit/>
          </a:bodyPr>
          <a:lstStyle/>
          <a:p>
            <a:pPr>
              <a:lnSpc>
                <a:spcPts val="3779"/>
              </a:lnSpc>
            </a:pPr>
            <a:r>
              <a:rPr lang="en-GB" sz="2699" dirty="0">
                <a:solidFill>
                  <a:srgbClr val="222366"/>
                </a:solidFill>
                <a:latin typeface="Public Sans"/>
              </a:rPr>
              <a:t>People invited:		2,925,325</a:t>
            </a:r>
          </a:p>
          <a:p>
            <a:pPr>
              <a:lnSpc>
                <a:spcPts val="3779"/>
              </a:lnSpc>
            </a:pPr>
            <a:r>
              <a:rPr lang="en-GB" sz="2699" dirty="0">
                <a:solidFill>
                  <a:srgbClr val="FF0000"/>
                </a:solidFill>
                <a:latin typeface="Public Sans"/>
              </a:rPr>
              <a:t>People taking up:	1,136,770</a:t>
            </a:r>
          </a:p>
        </p:txBody>
      </p:sp>
      <p:sp>
        <p:nvSpPr>
          <p:cNvPr id="9" name="TextBox 9"/>
          <p:cNvSpPr txBox="1"/>
          <p:nvPr/>
        </p:nvSpPr>
        <p:spPr>
          <a:xfrm>
            <a:off x="1508908" y="2539934"/>
            <a:ext cx="12890428" cy="1179810"/>
          </a:xfrm>
          <a:prstGeom prst="rect">
            <a:avLst/>
          </a:prstGeom>
        </p:spPr>
        <p:txBody>
          <a:bodyPr wrap="square" lIns="0" tIns="0" rIns="0" bIns="0" rtlCol="0" anchor="t">
            <a:spAutoFit/>
          </a:bodyPr>
          <a:lstStyle/>
          <a:p>
            <a:pPr>
              <a:lnSpc>
                <a:spcPts val="4620"/>
              </a:lnSpc>
            </a:pPr>
            <a:r>
              <a:rPr lang="en-US" sz="4400" dirty="0">
                <a:solidFill>
                  <a:srgbClr val="222366"/>
                </a:solidFill>
                <a:latin typeface="Public Sans Heavy"/>
              </a:rPr>
              <a:t>Do you have diabetes?</a:t>
            </a:r>
          </a:p>
          <a:p>
            <a:pPr>
              <a:lnSpc>
                <a:spcPts val="4620"/>
              </a:lnSpc>
            </a:pPr>
            <a:r>
              <a:rPr lang="en-US" sz="4400" dirty="0">
                <a:solidFill>
                  <a:srgbClr val="222366"/>
                </a:solidFill>
                <a:latin typeface="Public Sans Heavy"/>
              </a:rPr>
              <a:t>How does a person know they have diabetes?</a:t>
            </a:r>
          </a:p>
        </p:txBody>
      </p:sp>
      <p:sp>
        <p:nvSpPr>
          <p:cNvPr id="10" name="TextBox 10"/>
          <p:cNvSpPr txBox="1"/>
          <p:nvPr/>
        </p:nvSpPr>
        <p:spPr>
          <a:xfrm>
            <a:off x="6400800" y="5721876"/>
            <a:ext cx="9155144" cy="548483"/>
          </a:xfrm>
          <a:prstGeom prst="rect">
            <a:avLst/>
          </a:prstGeom>
        </p:spPr>
        <p:txBody>
          <a:bodyPr wrap="square" lIns="0" tIns="0" rIns="0" bIns="0" rtlCol="0" anchor="t">
            <a:spAutoFit/>
          </a:bodyPr>
          <a:lstStyle/>
          <a:p>
            <a:pPr algn="r">
              <a:lnSpc>
                <a:spcPts val="4620"/>
              </a:lnSpc>
            </a:pPr>
            <a:r>
              <a:rPr lang="en-GB" sz="3600" b="1" dirty="0">
                <a:solidFill>
                  <a:srgbClr val="222366"/>
                </a:solidFill>
                <a:latin typeface="Public Sans"/>
              </a:rPr>
              <a:t>NHS Health Check 2022/2023 (England)</a:t>
            </a:r>
          </a:p>
        </p:txBody>
      </p:sp>
      <p:sp>
        <p:nvSpPr>
          <p:cNvPr id="11" name="TextBox 11"/>
          <p:cNvSpPr txBox="1"/>
          <p:nvPr/>
        </p:nvSpPr>
        <p:spPr>
          <a:xfrm>
            <a:off x="2806273" y="838200"/>
            <a:ext cx="12637084"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Project Overview</a:t>
            </a:r>
          </a:p>
        </p:txBody>
      </p:sp>
      <p:sp>
        <p:nvSpPr>
          <p:cNvPr id="13" name="Freeform 13"/>
          <p:cNvSpPr/>
          <p:nvPr/>
        </p:nvSpPr>
        <p:spPr>
          <a:xfrm rot="-938460">
            <a:off x="14547637" y="2299307"/>
            <a:ext cx="2190216" cy="2536040"/>
          </a:xfrm>
          <a:custGeom>
            <a:avLst/>
            <a:gdLst/>
            <a:ahLst/>
            <a:cxnLst/>
            <a:rect l="l" t="t" r="r" b="b"/>
            <a:pathLst>
              <a:path w="2190216" h="2536040">
                <a:moveTo>
                  <a:pt x="0" y="0"/>
                </a:moveTo>
                <a:lnTo>
                  <a:pt x="2190216" y="0"/>
                </a:lnTo>
                <a:lnTo>
                  <a:pt x="2190216" y="2536040"/>
                </a:lnTo>
                <a:lnTo>
                  <a:pt x="0" y="25360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7" name="Picture 16">
            <a:extLst>
              <a:ext uri="{FF2B5EF4-FFF2-40B4-BE49-F238E27FC236}">
                <a16:creationId xmlns:a16="http://schemas.microsoft.com/office/drawing/2014/main" id="{018C269E-4E09-4C6A-8B77-1C6251BAB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180" y="2552700"/>
            <a:ext cx="7898420" cy="7898420"/>
          </a:xfrm>
          <a:prstGeom prst="rect">
            <a:avLst/>
          </a:prstGeom>
        </p:spPr>
      </p:pic>
      <p:sp>
        <p:nvSpPr>
          <p:cNvPr id="24" name="TextBox 23">
            <a:extLst>
              <a:ext uri="{FF2B5EF4-FFF2-40B4-BE49-F238E27FC236}">
                <a16:creationId xmlns:a16="http://schemas.microsoft.com/office/drawing/2014/main" id="{FC89FA5D-C7E5-53FA-8564-4C38FE1C0511}"/>
              </a:ext>
            </a:extLst>
          </p:cNvPr>
          <p:cNvSpPr txBox="1"/>
          <p:nvPr/>
        </p:nvSpPr>
        <p:spPr>
          <a:xfrm rot="21034408">
            <a:off x="12620525" y="7655671"/>
            <a:ext cx="4157066" cy="923073"/>
          </a:xfrm>
          <a:prstGeom prst="rect">
            <a:avLst/>
          </a:prstGeom>
          <a:noFill/>
        </p:spPr>
        <p:txBody>
          <a:bodyPr wrap="square" rtlCol="0">
            <a:spAutoFit/>
          </a:bodyPr>
          <a:lstStyle/>
          <a:p>
            <a:r>
              <a:rPr lang="en-US" sz="2699" dirty="0">
                <a:solidFill>
                  <a:srgbClr val="222366"/>
                </a:solidFill>
                <a:latin typeface="Public Sans"/>
              </a:rPr>
              <a:t>Population in England: approx. 56M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714" y="9258300"/>
            <a:ext cx="4641382" cy="4552721"/>
          </a:xfrm>
          <a:custGeom>
            <a:avLst/>
            <a:gdLst/>
            <a:ahLst/>
            <a:cxnLst/>
            <a:rect l="l" t="t" r="r" b="b"/>
            <a:pathLst>
              <a:path w="4641382" h="4552721">
                <a:moveTo>
                  <a:pt x="0" y="0"/>
                </a:moveTo>
                <a:lnTo>
                  <a:pt x="4641381" y="0"/>
                </a:lnTo>
                <a:lnTo>
                  <a:pt x="4641381" y="4552721"/>
                </a:lnTo>
                <a:lnTo>
                  <a:pt x="0" y="4552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27344" y="-352696"/>
            <a:ext cx="4657694" cy="3008082"/>
          </a:xfrm>
          <a:custGeom>
            <a:avLst/>
            <a:gdLst/>
            <a:ahLst/>
            <a:cxnLst/>
            <a:rect l="l" t="t" r="r" b="b"/>
            <a:pathLst>
              <a:path w="4657694" h="4568722">
                <a:moveTo>
                  <a:pt x="0" y="0"/>
                </a:moveTo>
                <a:lnTo>
                  <a:pt x="4657694" y="0"/>
                </a:lnTo>
                <a:lnTo>
                  <a:pt x="4657694" y="4568722"/>
                </a:lnTo>
                <a:lnTo>
                  <a:pt x="0" y="4568722"/>
                </a:lnTo>
                <a:lnTo>
                  <a:pt x="0" y="0"/>
                </a:lnTo>
                <a:close/>
              </a:path>
            </a:pathLst>
          </a:custGeom>
          <a:blipFill>
            <a:blip r:embed="rId3">
              <a:extLst>
                <a:ext uri="{96DAC541-7B7A-43D3-8B79-37D633B846F1}">
                  <asvg:svgBlip xmlns:asvg="http://schemas.microsoft.com/office/drawing/2016/SVG/main" r:embed="rId4"/>
                </a:ext>
              </a:extLst>
            </a:blip>
            <a:stretch>
              <a:fillRect b="-51882"/>
            </a:stretch>
          </a:blipFill>
        </p:spPr>
        <p:txBody>
          <a:bodyPr/>
          <a:lstStyle/>
          <a:p>
            <a:endParaRPr lang="en-US" dirty="0"/>
          </a:p>
        </p:txBody>
      </p:sp>
      <p:sp>
        <p:nvSpPr>
          <p:cNvPr id="6" name="TextBox 6"/>
          <p:cNvSpPr txBox="1"/>
          <p:nvPr/>
        </p:nvSpPr>
        <p:spPr>
          <a:xfrm>
            <a:off x="488697" y="-1524359"/>
            <a:ext cx="18256503" cy="11592508"/>
          </a:xfrm>
          <a:prstGeom prst="rect">
            <a:avLst/>
          </a:prstGeom>
        </p:spPr>
        <p:txBody>
          <a:bodyPr lIns="50800" tIns="50800" rIns="50800" bIns="50800" rtlCol="0" anchor="ctr"/>
          <a:lstStyle/>
          <a:p>
            <a:pPr algn="ctr">
              <a:lnSpc>
                <a:spcPts val="2659"/>
              </a:lnSpc>
            </a:pPr>
            <a:endParaRPr/>
          </a:p>
        </p:txBody>
      </p:sp>
      <p:sp>
        <p:nvSpPr>
          <p:cNvPr id="9" name="TextBox 9"/>
          <p:cNvSpPr txBox="1"/>
          <p:nvPr/>
        </p:nvSpPr>
        <p:spPr>
          <a:xfrm>
            <a:off x="1230791" y="2655386"/>
            <a:ext cx="11292692" cy="1769715"/>
          </a:xfrm>
          <a:prstGeom prst="rect">
            <a:avLst/>
          </a:prstGeom>
        </p:spPr>
        <p:txBody>
          <a:bodyPr wrap="square" lIns="0" tIns="0" rIns="0" bIns="0" rtlCol="0" anchor="t">
            <a:spAutoFit/>
          </a:bodyPr>
          <a:lstStyle/>
          <a:p>
            <a:pPr>
              <a:lnSpc>
                <a:spcPts val="4620"/>
              </a:lnSpc>
            </a:pPr>
            <a:r>
              <a:rPr lang="en-US" sz="4400" dirty="0">
                <a:solidFill>
                  <a:srgbClr val="002060"/>
                </a:solidFill>
                <a:latin typeface="Public Sans Heavy"/>
              </a:rPr>
              <a:t>Our Focus: Type 2 Diabetes</a:t>
            </a:r>
          </a:p>
          <a:p>
            <a:pPr>
              <a:lnSpc>
                <a:spcPts val="4620"/>
              </a:lnSpc>
            </a:pPr>
            <a:endParaRPr lang="en-US" sz="4400" dirty="0">
              <a:solidFill>
                <a:srgbClr val="002060"/>
              </a:solidFill>
              <a:latin typeface="Public Sans Heavy"/>
            </a:endParaRPr>
          </a:p>
          <a:p>
            <a:pPr>
              <a:lnSpc>
                <a:spcPts val="4620"/>
              </a:lnSpc>
            </a:pPr>
            <a:endParaRPr lang="en-US" sz="4400" dirty="0">
              <a:solidFill>
                <a:srgbClr val="002060"/>
              </a:solidFill>
              <a:latin typeface="Public Sans Heavy"/>
            </a:endParaRPr>
          </a:p>
        </p:txBody>
      </p:sp>
      <p:sp>
        <p:nvSpPr>
          <p:cNvPr id="11" name="TextBox 11"/>
          <p:cNvSpPr txBox="1"/>
          <p:nvPr/>
        </p:nvSpPr>
        <p:spPr>
          <a:xfrm>
            <a:off x="2806273" y="838200"/>
            <a:ext cx="12637084" cy="1144905"/>
          </a:xfrm>
          <a:prstGeom prst="rect">
            <a:avLst/>
          </a:prstGeom>
        </p:spPr>
        <p:txBody>
          <a:bodyPr lIns="0" tIns="0" rIns="0" bIns="0" rtlCol="0" anchor="t">
            <a:spAutoFit/>
          </a:bodyPr>
          <a:lstStyle/>
          <a:p>
            <a:pPr algn="ctr">
              <a:lnSpc>
                <a:spcPts val="8819"/>
              </a:lnSpc>
            </a:pPr>
            <a:r>
              <a:rPr lang="en-US" sz="6300" dirty="0">
                <a:solidFill>
                  <a:srgbClr val="222366"/>
                </a:solidFill>
                <a:latin typeface="Brick Sans"/>
              </a:rPr>
              <a:t>Project Overview</a:t>
            </a:r>
          </a:p>
        </p:txBody>
      </p:sp>
      <p:sp>
        <p:nvSpPr>
          <p:cNvPr id="12" name="Freeform 12"/>
          <p:cNvSpPr/>
          <p:nvPr/>
        </p:nvSpPr>
        <p:spPr>
          <a:xfrm rot="249758">
            <a:off x="662165" y="523624"/>
            <a:ext cx="1463105" cy="1687018"/>
          </a:xfrm>
          <a:custGeom>
            <a:avLst/>
            <a:gdLst/>
            <a:ahLst/>
            <a:cxnLst/>
            <a:rect l="l" t="t" r="r" b="b"/>
            <a:pathLst>
              <a:path w="1463105" h="1687018">
                <a:moveTo>
                  <a:pt x="0" y="0"/>
                </a:moveTo>
                <a:lnTo>
                  <a:pt x="1463104" y="0"/>
                </a:lnTo>
                <a:lnTo>
                  <a:pt x="1463104" y="1687018"/>
                </a:lnTo>
                <a:lnTo>
                  <a:pt x="0" y="1687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10">
            <a:extLst>
              <a:ext uri="{FF2B5EF4-FFF2-40B4-BE49-F238E27FC236}">
                <a16:creationId xmlns:a16="http://schemas.microsoft.com/office/drawing/2014/main" id="{CE317CBE-B96E-4FB2-1846-0BE7530831BC}"/>
              </a:ext>
            </a:extLst>
          </p:cNvPr>
          <p:cNvSpPr txBox="1"/>
          <p:nvPr/>
        </p:nvSpPr>
        <p:spPr>
          <a:xfrm>
            <a:off x="1239258" y="3771900"/>
            <a:ext cx="6990342" cy="5845896"/>
          </a:xfrm>
          <a:prstGeom prst="rect">
            <a:avLst/>
          </a:prstGeom>
        </p:spPr>
        <p:txBody>
          <a:bodyPr wrap="square" lIns="0" tIns="0" rIns="0" bIns="0" rtlCol="0" anchor="t">
            <a:spAutoFit/>
          </a:bodyPr>
          <a:lstStyle/>
          <a:p>
            <a:pPr>
              <a:lnSpc>
                <a:spcPts val="4620"/>
              </a:lnSpc>
            </a:pPr>
            <a:r>
              <a:rPr lang="en-GB" sz="3200" dirty="0">
                <a:solidFill>
                  <a:srgbClr val="222366"/>
                </a:solidFill>
                <a:latin typeface="Public Sans"/>
              </a:rPr>
              <a:t>In the UK, over 90% of all adults with diabetes have Type 2.</a:t>
            </a:r>
          </a:p>
          <a:p>
            <a:pPr marL="571500" indent="-571500">
              <a:lnSpc>
                <a:spcPts val="4620"/>
              </a:lnSpc>
              <a:buFont typeface="Arial" panose="020B0604020202020204" pitchFamily="34" charset="0"/>
              <a:buChar char="•"/>
            </a:pPr>
            <a:endParaRPr lang="en-GB" sz="3200" dirty="0">
              <a:solidFill>
                <a:srgbClr val="222366"/>
              </a:solidFill>
              <a:latin typeface="Public Sans"/>
            </a:endParaRPr>
          </a:p>
          <a:p>
            <a:pPr>
              <a:lnSpc>
                <a:spcPts val="4620"/>
              </a:lnSpc>
            </a:pPr>
            <a:r>
              <a:rPr lang="en-GB" sz="3200" dirty="0">
                <a:solidFill>
                  <a:srgbClr val="222366"/>
                </a:solidFill>
                <a:latin typeface="Public Sans"/>
              </a:rPr>
              <a:t>It’s strongly associated with personal </a:t>
            </a:r>
            <a:r>
              <a:rPr lang="en-GB" sz="3200" u="sng" dirty="0">
                <a:solidFill>
                  <a:srgbClr val="222366"/>
                </a:solidFill>
                <a:latin typeface="Public Sans"/>
              </a:rPr>
              <a:t>lifestyle factors</a:t>
            </a:r>
            <a:r>
              <a:rPr lang="en-GB" sz="3200" dirty="0">
                <a:solidFill>
                  <a:srgbClr val="222366"/>
                </a:solidFill>
                <a:latin typeface="Public Sans"/>
              </a:rPr>
              <a:t> like diet, exercise and family history.</a:t>
            </a:r>
          </a:p>
          <a:p>
            <a:pPr>
              <a:lnSpc>
                <a:spcPts val="4620"/>
              </a:lnSpc>
            </a:pPr>
            <a:endParaRPr lang="en-GB" sz="3200" dirty="0">
              <a:solidFill>
                <a:srgbClr val="222366"/>
              </a:solidFill>
              <a:latin typeface="Public Sans"/>
            </a:endParaRPr>
          </a:p>
          <a:p>
            <a:pPr>
              <a:lnSpc>
                <a:spcPts val="4620"/>
              </a:lnSpc>
            </a:pPr>
            <a:r>
              <a:rPr lang="en-GB" sz="3200" dirty="0">
                <a:solidFill>
                  <a:srgbClr val="222366"/>
                </a:solidFill>
                <a:latin typeface="Public Sans"/>
              </a:rPr>
              <a:t>Unlike Type 1 diabetes, Type 2 diabetes is largely preventable through </a:t>
            </a:r>
            <a:r>
              <a:rPr lang="en-GB" sz="3200" u="sng" dirty="0">
                <a:solidFill>
                  <a:srgbClr val="222366"/>
                </a:solidFill>
                <a:latin typeface="Public Sans"/>
              </a:rPr>
              <a:t>lifestyle changes</a:t>
            </a:r>
            <a:r>
              <a:rPr lang="en-GB" sz="3200" dirty="0">
                <a:solidFill>
                  <a:srgbClr val="222366"/>
                </a:solidFill>
                <a:latin typeface="Public Sans"/>
              </a:rPr>
              <a:t>.</a:t>
            </a:r>
          </a:p>
        </p:txBody>
      </p:sp>
      <p:graphicFrame>
        <p:nvGraphicFramePr>
          <p:cNvPr id="14" name="Table 13">
            <a:extLst>
              <a:ext uri="{FF2B5EF4-FFF2-40B4-BE49-F238E27FC236}">
                <a16:creationId xmlns:a16="http://schemas.microsoft.com/office/drawing/2014/main" id="{61CAFC4D-90DF-57C4-DAA0-CF21440BA9C8}"/>
              </a:ext>
            </a:extLst>
          </p:cNvPr>
          <p:cNvGraphicFramePr>
            <a:graphicFrameLocks noGrp="1"/>
          </p:cNvGraphicFramePr>
          <p:nvPr>
            <p:extLst>
              <p:ext uri="{D42A27DB-BD31-4B8C-83A1-F6EECF244321}">
                <p14:modId xmlns:p14="http://schemas.microsoft.com/office/powerpoint/2010/main" val="637716857"/>
              </p:ext>
            </p:extLst>
          </p:nvPr>
        </p:nvGraphicFramePr>
        <p:xfrm>
          <a:off x="9144000" y="3776368"/>
          <a:ext cx="8655306" cy="4539078"/>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214240152"/>
                    </a:ext>
                  </a:extLst>
                </a:gridCol>
                <a:gridCol w="3429000">
                  <a:extLst>
                    <a:ext uri="{9D8B030D-6E8A-4147-A177-3AD203B41FA5}">
                      <a16:colId xmlns:a16="http://schemas.microsoft.com/office/drawing/2014/main" val="3728786233"/>
                    </a:ext>
                  </a:extLst>
                </a:gridCol>
                <a:gridCol w="3473706">
                  <a:extLst>
                    <a:ext uri="{9D8B030D-6E8A-4147-A177-3AD203B41FA5}">
                      <a16:colId xmlns:a16="http://schemas.microsoft.com/office/drawing/2014/main" val="676176022"/>
                    </a:ext>
                  </a:extLst>
                </a:gridCol>
              </a:tblGrid>
              <a:tr h="555016">
                <a:tc>
                  <a:txBody>
                    <a:bodyPr/>
                    <a:lstStyle/>
                    <a:p>
                      <a:pPr algn="ctr"/>
                      <a:endParaRPr lang="en-US" sz="3200" kern="1200" dirty="0">
                        <a:solidFill>
                          <a:srgbClr val="222366"/>
                        </a:solidFill>
                        <a:latin typeface="Public Sans"/>
                        <a:ea typeface="+mn-ea"/>
                        <a:cs typeface="+mn-cs"/>
                      </a:endParaRPr>
                    </a:p>
                  </a:txBody>
                  <a:tcPr anchor="ctr"/>
                </a:tc>
                <a:tc>
                  <a:txBody>
                    <a:bodyPr/>
                    <a:lstStyle/>
                    <a:p>
                      <a:pPr algn="ctr"/>
                      <a:r>
                        <a:rPr lang="en-US" sz="3200" b="1" kern="1200" dirty="0">
                          <a:solidFill>
                            <a:schemeClr val="bg1"/>
                          </a:solidFill>
                          <a:latin typeface="Public Sans"/>
                          <a:ea typeface="+mn-ea"/>
                          <a:cs typeface="+mn-cs"/>
                        </a:rPr>
                        <a:t>Health Check</a:t>
                      </a:r>
                    </a:p>
                  </a:txBody>
                  <a:tcPr anchor="ctr"/>
                </a:tc>
                <a:tc>
                  <a:txBody>
                    <a:bodyPr/>
                    <a:lstStyle/>
                    <a:p>
                      <a:pPr algn="ctr"/>
                      <a:r>
                        <a:rPr lang="en-US" sz="3200" b="1" kern="1200" dirty="0">
                          <a:solidFill>
                            <a:schemeClr val="bg1"/>
                          </a:solidFill>
                          <a:latin typeface="Public Sans"/>
                          <a:ea typeface="+mn-ea"/>
                          <a:cs typeface="+mn-cs"/>
                        </a:rPr>
                        <a:t>Questionnaire</a:t>
                      </a:r>
                    </a:p>
                  </a:txBody>
                  <a:tcPr anchor="ctr"/>
                </a:tc>
                <a:extLst>
                  <a:ext uri="{0D108BD9-81ED-4DB2-BD59-A6C34878D82A}">
                    <a16:rowId xmlns:a16="http://schemas.microsoft.com/office/drawing/2014/main" val="774226519"/>
                  </a:ext>
                </a:extLst>
              </a:tr>
              <a:tr h="1624194">
                <a:tc>
                  <a:txBody>
                    <a:bodyPr/>
                    <a:lstStyle/>
                    <a:p>
                      <a:pPr algn="ctr"/>
                      <a:r>
                        <a:rPr lang="en-US" sz="3200" b="1" kern="1200" dirty="0">
                          <a:solidFill>
                            <a:srgbClr val="222366"/>
                          </a:solidFill>
                          <a:latin typeface="Public Sans"/>
                          <a:ea typeface="+mn-ea"/>
                          <a:cs typeface="+mn-cs"/>
                        </a:rPr>
                        <a:t>How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kern="1200" dirty="0">
                          <a:solidFill>
                            <a:srgbClr val="222366"/>
                          </a:solidFill>
                          <a:latin typeface="Public Sans"/>
                          <a:ea typeface="+mn-ea"/>
                          <a:cs typeface="+mn-cs"/>
                        </a:rPr>
                        <a:t>measure blood glucose (sugar) levels</a:t>
                      </a:r>
                    </a:p>
                  </a:txBody>
                  <a:tcPr anchor="ctr"/>
                </a:tc>
                <a:tc>
                  <a:txBody>
                    <a:bodyPr/>
                    <a:lstStyle/>
                    <a:p>
                      <a:pPr algn="ctr"/>
                      <a:r>
                        <a:rPr lang="en-US" sz="3200" kern="1200" dirty="0">
                          <a:solidFill>
                            <a:srgbClr val="222366"/>
                          </a:solidFill>
                          <a:latin typeface="Public Sans"/>
                          <a:ea typeface="+mn-ea"/>
                          <a:cs typeface="+mn-cs"/>
                        </a:rPr>
                        <a:t>ask health and lifestyle related questions</a:t>
                      </a:r>
                    </a:p>
                  </a:txBody>
                  <a:tcPr anchor="ctr"/>
                </a:tc>
                <a:extLst>
                  <a:ext uri="{0D108BD9-81ED-4DB2-BD59-A6C34878D82A}">
                    <a16:rowId xmlns:a16="http://schemas.microsoft.com/office/drawing/2014/main" val="4281379613"/>
                  </a:ext>
                </a:extLst>
              </a:tr>
              <a:tr h="1167882">
                <a:tc>
                  <a:txBody>
                    <a:bodyPr/>
                    <a:lstStyle/>
                    <a:p>
                      <a:pPr algn="ctr"/>
                      <a:r>
                        <a:rPr lang="en-US" sz="3200" b="1" kern="1200" dirty="0">
                          <a:solidFill>
                            <a:srgbClr val="222366"/>
                          </a:solidFill>
                          <a:latin typeface="Public Sans"/>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kern="1200" dirty="0">
                          <a:solidFill>
                            <a:srgbClr val="222366"/>
                          </a:solidFill>
                          <a:latin typeface="Public Sans"/>
                          <a:ea typeface="+mn-ea"/>
                          <a:cs typeface="+mn-cs"/>
                        </a:rPr>
                        <a:t>highly accurate</a:t>
                      </a:r>
                    </a:p>
                  </a:txBody>
                  <a:tcPr anchor="ctr"/>
                </a:tc>
                <a:tc>
                  <a:txBody>
                    <a:bodyPr/>
                    <a:lstStyle/>
                    <a:p>
                      <a:pPr algn="ctr"/>
                      <a:r>
                        <a:rPr lang="en-US" sz="3200" kern="1200" dirty="0">
                          <a:solidFill>
                            <a:srgbClr val="222366"/>
                          </a:solidFill>
                          <a:latin typeface="Public Sans"/>
                          <a:ea typeface="+mn-ea"/>
                          <a:cs typeface="+mn-cs"/>
                        </a:rPr>
                        <a:t>extensive and cheap</a:t>
                      </a:r>
                    </a:p>
                  </a:txBody>
                  <a:tcPr anchor="ctr"/>
                </a:tc>
                <a:extLst>
                  <a:ext uri="{0D108BD9-81ED-4DB2-BD59-A6C34878D82A}">
                    <a16:rowId xmlns:a16="http://schemas.microsoft.com/office/drawing/2014/main" val="2047946489"/>
                  </a:ext>
                </a:extLst>
              </a:tr>
              <a:tr h="1167882">
                <a:tc>
                  <a:txBody>
                    <a:bodyPr/>
                    <a:lstStyle/>
                    <a:p>
                      <a:pPr algn="ctr"/>
                      <a:r>
                        <a:rPr lang="en-US" sz="3200" b="1" kern="1200" dirty="0">
                          <a:solidFill>
                            <a:srgbClr val="222366"/>
                          </a:solidFill>
                          <a:latin typeface="Public Sans"/>
                          <a:ea typeface="+mn-ea"/>
                          <a:cs typeface="+mn-cs"/>
                        </a:rPr>
                        <a:t>-</a:t>
                      </a:r>
                    </a:p>
                  </a:txBody>
                  <a:tcPr anchor="ctr"/>
                </a:tc>
                <a:tc>
                  <a:txBody>
                    <a:bodyPr/>
                    <a:lstStyle/>
                    <a:p>
                      <a:pPr algn="ctr"/>
                      <a:r>
                        <a:rPr lang="en-US" sz="3200" kern="1200" dirty="0">
                          <a:solidFill>
                            <a:srgbClr val="222366"/>
                          </a:solidFill>
                          <a:latin typeface="Public Sans"/>
                          <a:ea typeface="+mn-ea"/>
                          <a:cs typeface="+mn-cs"/>
                        </a:rPr>
                        <a:t>expensive and limited in scope</a:t>
                      </a:r>
                    </a:p>
                  </a:txBody>
                  <a:tcPr anchor="ctr"/>
                </a:tc>
                <a:tc>
                  <a:txBody>
                    <a:bodyPr/>
                    <a:lstStyle/>
                    <a:p>
                      <a:pPr algn="ctr"/>
                      <a:r>
                        <a:rPr lang="en-US" sz="3200" kern="1200" dirty="0">
                          <a:solidFill>
                            <a:srgbClr val="222366"/>
                          </a:solidFill>
                          <a:latin typeface="Public Sans"/>
                          <a:ea typeface="+mn-ea"/>
                          <a:cs typeface="+mn-cs"/>
                        </a:rPr>
                        <a:t>less accurate</a:t>
                      </a:r>
                    </a:p>
                  </a:txBody>
                  <a:tcPr anchor="ctr"/>
                </a:tc>
                <a:extLst>
                  <a:ext uri="{0D108BD9-81ED-4DB2-BD59-A6C34878D82A}">
                    <a16:rowId xmlns:a16="http://schemas.microsoft.com/office/drawing/2014/main" val="2114292190"/>
                  </a:ext>
                </a:extLst>
              </a:tr>
            </a:tbl>
          </a:graphicData>
        </a:graphic>
      </p:graphicFrame>
      <p:sp>
        <p:nvSpPr>
          <p:cNvPr id="15" name="Rounded Rectangular Callout 14">
            <a:extLst>
              <a:ext uri="{FF2B5EF4-FFF2-40B4-BE49-F238E27FC236}">
                <a16:creationId xmlns:a16="http://schemas.microsoft.com/office/drawing/2014/main" id="{7CC2668E-754B-3781-F261-9025D00465A4}"/>
              </a:ext>
            </a:extLst>
          </p:cNvPr>
          <p:cNvSpPr/>
          <p:nvPr/>
        </p:nvSpPr>
        <p:spPr>
          <a:xfrm>
            <a:off x="11460163" y="8762296"/>
            <a:ext cx="5588579" cy="992007"/>
          </a:xfrm>
          <a:prstGeom prst="wedgeRoundRectCallout">
            <a:avLst>
              <a:gd name="adj1" fmla="val 28525"/>
              <a:gd name="adj2" fmla="val -87770"/>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3200" kern="1200" dirty="0">
                <a:solidFill>
                  <a:srgbClr val="222366"/>
                </a:solidFill>
                <a:latin typeface="Public Sans"/>
                <a:ea typeface="+mn-ea"/>
                <a:cs typeface="+mn-cs"/>
              </a:rPr>
              <a:t>Can ML improve accuracy?</a:t>
            </a:r>
          </a:p>
        </p:txBody>
      </p:sp>
    </p:spTree>
    <p:extLst>
      <p:ext uri="{BB962C8B-B14F-4D97-AF65-F5344CB8AC3E}">
        <p14:creationId xmlns:p14="http://schemas.microsoft.com/office/powerpoint/2010/main" val="92903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0775" y="414431"/>
            <a:ext cx="7082961" cy="3058022"/>
            <a:chOff x="0" y="0"/>
            <a:chExt cx="883555" cy="381469"/>
          </a:xfrm>
        </p:grpSpPr>
        <p:sp>
          <p:nvSpPr>
            <p:cNvPr id="3" name="Freeform 3"/>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4" name="TextBox 4"/>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10775" y="3693909"/>
            <a:ext cx="7082961" cy="3058022"/>
            <a:chOff x="0" y="0"/>
            <a:chExt cx="883555" cy="381469"/>
          </a:xfrm>
        </p:grpSpPr>
        <p:sp>
          <p:nvSpPr>
            <p:cNvPr id="6" name="Freeform 6"/>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7" name="TextBox 7"/>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10775" y="6973387"/>
            <a:ext cx="7082961" cy="3058022"/>
            <a:chOff x="0" y="0"/>
            <a:chExt cx="883555" cy="381469"/>
          </a:xfrm>
        </p:grpSpPr>
        <p:sp>
          <p:nvSpPr>
            <p:cNvPr id="9" name="Freeform 9"/>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10" name="TextBox 10"/>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71725" y="1085850"/>
            <a:ext cx="5761060" cy="1756828"/>
          </a:xfrm>
          <a:prstGeom prst="rect">
            <a:avLst/>
          </a:prstGeom>
        </p:spPr>
        <p:txBody>
          <a:bodyPr lIns="0" tIns="0" rIns="0" bIns="0" rtlCol="0" anchor="t">
            <a:spAutoFit/>
          </a:bodyPr>
          <a:lstStyle/>
          <a:p>
            <a:pPr algn="ctr">
              <a:lnSpc>
                <a:spcPts val="3499"/>
              </a:lnSpc>
            </a:pPr>
            <a:r>
              <a:rPr lang="en-GB" sz="2499" dirty="0">
                <a:solidFill>
                  <a:srgbClr val="222366"/>
                </a:solidFill>
                <a:latin typeface="Public Sans"/>
              </a:rPr>
              <a:t>A dataset comprising of relevant health parameters such as BMI, age, blood pressure, family history of diabetes, and lifestyle factors</a:t>
            </a:r>
          </a:p>
        </p:txBody>
      </p:sp>
      <p:sp>
        <p:nvSpPr>
          <p:cNvPr id="12" name="TextBox 12"/>
          <p:cNvSpPr txBox="1"/>
          <p:nvPr/>
        </p:nvSpPr>
        <p:spPr>
          <a:xfrm>
            <a:off x="10671725" y="4330993"/>
            <a:ext cx="5761060" cy="2205668"/>
          </a:xfrm>
          <a:prstGeom prst="rect">
            <a:avLst/>
          </a:prstGeom>
        </p:spPr>
        <p:txBody>
          <a:bodyPr lIns="0" tIns="0" rIns="0" bIns="0" rtlCol="0" anchor="t">
            <a:spAutoFit/>
          </a:bodyPr>
          <a:lstStyle/>
          <a:p>
            <a:pPr algn="ctr">
              <a:lnSpc>
                <a:spcPts val="3499"/>
              </a:lnSpc>
            </a:pPr>
            <a:r>
              <a:rPr lang="en-GB" sz="2499" dirty="0">
                <a:solidFill>
                  <a:srgbClr val="222366"/>
                </a:solidFill>
                <a:latin typeface="Public Sans"/>
              </a:rPr>
              <a:t>Cleaned and pre-processed the collected data to handle missing values, converted categorical data to a numerical format and standardise features</a:t>
            </a:r>
          </a:p>
        </p:txBody>
      </p:sp>
      <p:sp>
        <p:nvSpPr>
          <p:cNvPr id="13" name="TextBox 13"/>
          <p:cNvSpPr txBox="1"/>
          <p:nvPr/>
        </p:nvSpPr>
        <p:spPr>
          <a:xfrm>
            <a:off x="10671725" y="7781837"/>
            <a:ext cx="5761060" cy="1746250"/>
          </a:xfrm>
          <a:prstGeom prst="rect">
            <a:avLst/>
          </a:prstGeom>
        </p:spPr>
        <p:txBody>
          <a:bodyPr lIns="0" tIns="0" rIns="0" bIns="0" rtlCol="0" anchor="t">
            <a:spAutoFit/>
          </a:bodyPr>
          <a:lstStyle/>
          <a:p>
            <a:pPr algn="ctr">
              <a:lnSpc>
                <a:spcPts val="3499"/>
              </a:lnSpc>
            </a:pPr>
            <a:r>
              <a:rPr lang="en-GB" sz="2499" dirty="0">
                <a:solidFill>
                  <a:srgbClr val="222366"/>
                </a:solidFill>
                <a:latin typeface="Public Sans"/>
              </a:rPr>
              <a:t>Defined the target and feature variables and split the data into subsets ready for the training and testing of models</a:t>
            </a:r>
          </a:p>
        </p:txBody>
      </p:sp>
      <p:sp>
        <p:nvSpPr>
          <p:cNvPr id="14" name="TextBox 14"/>
          <p:cNvSpPr txBox="1"/>
          <p:nvPr/>
        </p:nvSpPr>
        <p:spPr>
          <a:xfrm>
            <a:off x="1028700" y="575659"/>
            <a:ext cx="8452709" cy="3473450"/>
          </a:xfrm>
          <a:prstGeom prst="rect">
            <a:avLst/>
          </a:prstGeom>
        </p:spPr>
        <p:txBody>
          <a:bodyPr lIns="0" tIns="0" rIns="0" bIns="0" rtlCol="0" anchor="t">
            <a:spAutoFit/>
          </a:bodyPr>
          <a:lstStyle/>
          <a:p>
            <a:pPr>
              <a:lnSpc>
                <a:spcPts val="9100"/>
              </a:lnSpc>
            </a:pPr>
            <a:r>
              <a:rPr lang="en-US" sz="6500" dirty="0">
                <a:solidFill>
                  <a:srgbClr val="222366"/>
                </a:solidFill>
                <a:latin typeface="Brick Sans"/>
              </a:rPr>
              <a:t>Data Sourcing and Preprocessing</a:t>
            </a:r>
          </a:p>
        </p:txBody>
      </p:sp>
      <p:sp>
        <p:nvSpPr>
          <p:cNvPr id="15" name="Freeform 15"/>
          <p:cNvSpPr/>
          <p:nvPr/>
        </p:nvSpPr>
        <p:spPr>
          <a:xfrm>
            <a:off x="2479058" y="6035439"/>
            <a:ext cx="4246987" cy="4415582"/>
          </a:xfrm>
          <a:custGeom>
            <a:avLst/>
            <a:gdLst/>
            <a:ahLst/>
            <a:cxnLst/>
            <a:rect l="l" t="t" r="r" b="b"/>
            <a:pathLst>
              <a:path w="4246987" h="4415582">
                <a:moveTo>
                  <a:pt x="0" y="0"/>
                </a:moveTo>
                <a:lnTo>
                  <a:pt x="4246987" y="0"/>
                </a:lnTo>
                <a:lnTo>
                  <a:pt x="4246987" y="4415582"/>
                </a:lnTo>
                <a:lnTo>
                  <a:pt x="0" y="4415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6" name="Group 16"/>
          <p:cNvGrpSpPr/>
          <p:nvPr/>
        </p:nvGrpSpPr>
        <p:grpSpPr>
          <a:xfrm>
            <a:off x="11146567" y="255969"/>
            <a:ext cx="4794184" cy="639381"/>
            <a:chOff x="0" y="0"/>
            <a:chExt cx="2860316" cy="381469"/>
          </a:xfrm>
        </p:grpSpPr>
        <p:sp>
          <p:nvSpPr>
            <p:cNvPr id="17" name="Freeform 17"/>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18" name="TextBox 18"/>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1277878" y="280434"/>
            <a:ext cx="4514368" cy="490855"/>
          </a:xfrm>
          <a:prstGeom prst="rect">
            <a:avLst/>
          </a:prstGeom>
        </p:spPr>
        <p:txBody>
          <a:bodyPr lIns="0" tIns="0" rIns="0" bIns="0" rtlCol="0" anchor="t">
            <a:spAutoFit/>
          </a:bodyPr>
          <a:lstStyle/>
          <a:p>
            <a:pPr algn="ctr">
              <a:lnSpc>
                <a:spcPts val="3919"/>
              </a:lnSpc>
            </a:pPr>
            <a:r>
              <a:rPr lang="en-US" sz="2799">
                <a:solidFill>
                  <a:srgbClr val="222366"/>
                </a:solidFill>
                <a:latin typeface="Public Sans Bold"/>
              </a:rPr>
              <a:t>Data Source</a:t>
            </a:r>
          </a:p>
        </p:txBody>
      </p:sp>
      <p:grpSp>
        <p:nvGrpSpPr>
          <p:cNvPr id="20" name="Group 20"/>
          <p:cNvGrpSpPr/>
          <p:nvPr/>
        </p:nvGrpSpPr>
        <p:grpSpPr>
          <a:xfrm>
            <a:off x="11155163" y="3520162"/>
            <a:ext cx="4794184" cy="639381"/>
            <a:chOff x="0" y="0"/>
            <a:chExt cx="2860316" cy="381469"/>
          </a:xfrm>
        </p:grpSpPr>
        <p:sp>
          <p:nvSpPr>
            <p:cNvPr id="21" name="Freeform 21"/>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2" name="TextBox 22"/>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286475" y="3544627"/>
            <a:ext cx="4514368" cy="490855"/>
          </a:xfrm>
          <a:prstGeom prst="rect">
            <a:avLst/>
          </a:prstGeom>
        </p:spPr>
        <p:txBody>
          <a:bodyPr lIns="0" tIns="0" rIns="0" bIns="0" rtlCol="0" anchor="t">
            <a:spAutoFit/>
          </a:bodyPr>
          <a:lstStyle/>
          <a:p>
            <a:pPr algn="ctr">
              <a:lnSpc>
                <a:spcPts val="3919"/>
              </a:lnSpc>
            </a:pPr>
            <a:r>
              <a:rPr lang="en-US" sz="2799">
                <a:solidFill>
                  <a:srgbClr val="222366"/>
                </a:solidFill>
                <a:latin typeface="Public Sans Bold"/>
              </a:rPr>
              <a:t>Preprocessing</a:t>
            </a:r>
          </a:p>
        </p:txBody>
      </p:sp>
      <p:grpSp>
        <p:nvGrpSpPr>
          <p:cNvPr id="24" name="Group 24"/>
          <p:cNvGrpSpPr/>
          <p:nvPr/>
        </p:nvGrpSpPr>
        <p:grpSpPr>
          <a:xfrm>
            <a:off x="11155163" y="6799556"/>
            <a:ext cx="4794184" cy="639381"/>
            <a:chOff x="0" y="0"/>
            <a:chExt cx="2860316" cy="381469"/>
          </a:xfrm>
        </p:grpSpPr>
        <p:sp>
          <p:nvSpPr>
            <p:cNvPr id="25" name="Freeform 25"/>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6" name="TextBox 26"/>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1286475" y="6824021"/>
            <a:ext cx="4514368" cy="490855"/>
          </a:xfrm>
          <a:prstGeom prst="rect">
            <a:avLst/>
          </a:prstGeom>
        </p:spPr>
        <p:txBody>
          <a:bodyPr lIns="0" tIns="0" rIns="0" bIns="0" rtlCol="0" anchor="t">
            <a:spAutoFit/>
          </a:bodyPr>
          <a:lstStyle/>
          <a:p>
            <a:pPr algn="ctr">
              <a:lnSpc>
                <a:spcPts val="3919"/>
              </a:lnSpc>
            </a:pPr>
            <a:r>
              <a:rPr lang="en-US" sz="2799" dirty="0">
                <a:solidFill>
                  <a:srgbClr val="222366"/>
                </a:solidFill>
                <a:latin typeface="Public Sans Bold"/>
              </a:rPr>
              <a:t>Splitting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a:extLst>
              <a:ext uri="{FF2B5EF4-FFF2-40B4-BE49-F238E27FC236}">
                <a16:creationId xmlns:a16="http://schemas.microsoft.com/office/drawing/2014/main" id="{D2809DF7-D9AB-07FF-1E44-0D56487289A4}"/>
              </a:ext>
            </a:extLst>
          </p:cNvPr>
          <p:cNvSpPr txBox="1"/>
          <p:nvPr/>
        </p:nvSpPr>
        <p:spPr>
          <a:xfrm>
            <a:off x="1028700" y="575659"/>
            <a:ext cx="16725900" cy="1034642"/>
          </a:xfrm>
          <a:prstGeom prst="rect">
            <a:avLst/>
          </a:prstGeom>
        </p:spPr>
        <p:txBody>
          <a:bodyPr wrap="square" lIns="0" tIns="0" rIns="0" bIns="0" rtlCol="0" anchor="t">
            <a:spAutoFit/>
          </a:bodyPr>
          <a:lstStyle/>
          <a:p>
            <a:pPr>
              <a:lnSpc>
                <a:spcPts val="9100"/>
              </a:lnSpc>
            </a:pPr>
            <a:r>
              <a:rPr lang="en-US" sz="6500" dirty="0">
                <a:solidFill>
                  <a:srgbClr val="222366"/>
                </a:solidFill>
                <a:latin typeface="Brick Sans"/>
              </a:rPr>
              <a:t>Target and Feature Variables</a:t>
            </a:r>
          </a:p>
        </p:txBody>
      </p:sp>
      <p:pic>
        <p:nvPicPr>
          <p:cNvPr id="4" name="Picture 3" descr="A screenshot of a computer">
            <a:extLst>
              <a:ext uri="{FF2B5EF4-FFF2-40B4-BE49-F238E27FC236}">
                <a16:creationId xmlns:a16="http://schemas.microsoft.com/office/drawing/2014/main" id="{24708E8B-DC8C-0644-B695-9FBC42E1CEFE}"/>
              </a:ext>
            </a:extLst>
          </p:cNvPr>
          <p:cNvPicPr>
            <a:picLocks noChangeAspect="1"/>
          </p:cNvPicPr>
          <p:nvPr/>
        </p:nvPicPr>
        <p:blipFill rotWithShape="1">
          <a:blip r:embed="rId2">
            <a:clrChange>
              <a:clrFrom>
                <a:srgbClr val="F5F5F5"/>
              </a:clrFrom>
              <a:clrTo>
                <a:srgbClr val="F5F5F5">
                  <a:alpha val="0"/>
                </a:srgbClr>
              </a:clrTo>
            </a:clrChange>
            <a:extLst>
              <a:ext uri="{28A0092B-C50C-407E-A947-70E740481C1C}">
                <a14:useLocalDpi xmlns:a14="http://schemas.microsoft.com/office/drawing/2010/main" val="0"/>
              </a:ext>
            </a:extLst>
          </a:blip>
          <a:srcRect l="7646" r="2922"/>
          <a:stretch/>
        </p:blipFill>
        <p:spPr>
          <a:xfrm>
            <a:off x="1028700" y="2814053"/>
            <a:ext cx="12344400" cy="7155256"/>
          </a:xfrm>
          <a:prstGeom prst="rect">
            <a:avLst/>
          </a:prstGeom>
        </p:spPr>
      </p:pic>
      <p:grpSp>
        <p:nvGrpSpPr>
          <p:cNvPr id="5" name="Group 24">
            <a:extLst>
              <a:ext uri="{FF2B5EF4-FFF2-40B4-BE49-F238E27FC236}">
                <a16:creationId xmlns:a16="http://schemas.microsoft.com/office/drawing/2014/main" id="{6BEC1080-5F5C-83CE-BAB6-6CF35B099C7D}"/>
              </a:ext>
            </a:extLst>
          </p:cNvPr>
          <p:cNvGrpSpPr/>
          <p:nvPr/>
        </p:nvGrpSpPr>
        <p:grpSpPr>
          <a:xfrm>
            <a:off x="1028700" y="1924415"/>
            <a:ext cx="4794184" cy="639381"/>
            <a:chOff x="0" y="0"/>
            <a:chExt cx="2860316" cy="381469"/>
          </a:xfrm>
        </p:grpSpPr>
        <p:sp>
          <p:nvSpPr>
            <p:cNvPr id="6" name="Freeform 25">
              <a:extLst>
                <a:ext uri="{FF2B5EF4-FFF2-40B4-BE49-F238E27FC236}">
                  <a16:creationId xmlns:a16="http://schemas.microsoft.com/office/drawing/2014/main" id="{19705EAA-FF17-D75A-F697-4FF903E5524D}"/>
                </a:ext>
              </a:extLst>
            </p:cNvPr>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7" name="TextBox 26">
              <a:extLst>
                <a:ext uri="{FF2B5EF4-FFF2-40B4-BE49-F238E27FC236}">
                  <a16:creationId xmlns:a16="http://schemas.microsoft.com/office/drawing/2014/main" id="{FA3892E4-849F-75B9-816C-5AFF481AFA9C}"/>
                </a:ext>
              </a:extLst>
            </p:cNvPr>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8" name="TextBox 27">
            <a:extLst>
              <a:ext uri="{FF2B5EF4-FFF2-40B4-BE49-F238E27FC236}">
                <a16:creationId xmlns:a16="http://schemas.microsoft.com/office/drawing/2014/main" id="{00C52A4F-E674-51DB-00CC-FEB44737848E}"/>
              </a:ext>
            </a:extLst>
          </p:cNvPr>
          <p:cNvSpPr txBox="1"/>
          <p:nvPr/>
        </p:nvSpPr>
        <p:spPr>
          <a:xfrm>
            <a:off x="1203244" y="2015293"/>
            <a:ext cx="4514368" cy="457626"/>
          </a:xfrm>
          <a:prstGeom prst="rect">
            <a:avLst/>
          </a:prstGeom>
        </p:spPr>
        <p:txBody>
          <a:bodyPr lIns="0" tIns="0" rIns="0" bIns="0" rtlCol="0" anchor="t">
            <a:spAutoFit/>
          </a:bodyPr>
          <a:lstStyle/>
          <a:p>
            <a:pPr algn="ctr">
              <a:lnSpc>
                <a:spcPts val="3919"/>
              </a:lnSpc>
            </a:pPr>
            <a:r>
              <a:rPr lang="en-US" sz="2799" dirty="0">
                <a:solidFill>
                  <a:srgbClr val="222366"/>
                </a:solidFill>
                <a:latin typeface="Public Sans Bold"/>
              </a:rPr>
              <a:t>Sample Code</a:t>
            </a:r>
          </a:p>
        </p:txBody>
      </p:sp>
      <p:sp>
        <p:nvSpPr>
          <p:cNvPr id="10" name="Freeform 15">
            <a:extLst>
              <a:ext uri="{FF2B5EF4-FFF2-40B4-BE49-F238E27FC236}">
                <a16:creationId xmlns:a16="http://schemas.microsoft.com/office/drawing/2014/main" id="{B6D88411-24F2-D8CB-35D8-20D7235E22B5}"/>
              </a:ext>
            </a:extLst>
          </p:cNvPr>
          <p:cNvSpPr/>
          <p:nvPr/>
        </p:nvSpPr>
        <p:spPr>
          <a:xfrm>
            <a:off x="13944600" y="6057900"/>
            <a:ext cx="4246987" cy="4415582"/>
          </a:xfrm>
          <a:custGeom>
            <a:avLst/>
            <a:gdLst/>
            <a:ahLst/>
            <a:cxnLst/>
            <a:rect l="l" t="t" r="r" b="b"/>
            <a:pathLst>
              <a:path w="4246987" h="4415582">
                <a:moveTo>
                  <a:pt x="0" y="0"/>
                </a:moveTo>
                <a:lnTo>
                  <a:pt x="4246987" y="0"/>
                </a:lnTo>
                <a:lnTo>
                  <a:pt x="4246987" y="4415582"/>
                </a:lnTo>
                <a:lnTo>
                  <a:pt x="0" y="4415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2">
            <a:extLst>
              <a:ext uri="{FF2B5EF4-FFF2-40B4-BE49-F238E27FC236}">
                <a16:creationId xmlns:a16="http://schemas.microsoft.com/office/drawing/2014/main" id="{C62A4496-7570-195B-9992-9A66B79D3445}"/>
              </a:ext>
            </a:extLst>
          </p:cNvPr>
          <p:cNvSpPr/>
          <p:nvPr/>
        </p:nvSpPr>
        <p:spPr>
          <a:xfrm rot="5400000">
            <a:off x="17234044" y="-408670"/>
            <a:ext cx="3200642" cy="3193673"/>
          </a:xfrm>
          <a:custGeom>
            <a:avLst/>
            <a:gdLst/>
            <a:ahLst/>
            <a:cxnLst/>
            <a:rect l="l" t="t" r="r" b="b"/>
            <a:pathLst>
              <a:path w="2226371" h="2183842">
                <a:moveTo>
                  <a:pt x="0" y="0"/>
                </a:moveTo>
                <a:lnTo>
                  <a:pt x="2226371" y="0"/>
                </a:lnTo>
                <a:lnTo>
                  <a:pt x="2226371" y="2183843"/>
                </a:lnTo>
                <a:lnTo>
                  <a:pt x="0" y="21838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32747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5252" y="8670689"/>
            <a:ext cx="2226371" cy="2183842"/>
          </a:xfrm>
          <a:custGeom>
            <a:avLst/>
            <a:gdLst/>
            <a:ahLst/>
            <a:cxnLst/>
            <a:rect l="l" t="t" r="r" b="b"/>
            <a:pathLst>
              <a:path w="2226371" h="2183842">
                <a:moveTo>
                  <a:pt x="0" y="0"/>
                </a:moveTo>
                <a:lnTo>
                  <a:pt x="2226371" y="0"/>
                </a:lnTo>
                <a:lnTo>
                  <a:pt x="2226371" y="2183843"/>
                </a:lnTo>
                <a:lnTo>
                  <a:pt x="0" y="2183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7523018" y="4501856"/>
            <a:ext cx="2481315" cy="2433916"/>
          </a:xfrm>
          <a:custGeom>
            <a:avLst/>
            <a:gdLst/>
            <a:ahLst/>
            <a:cxnLst/>
            <a:rect l="l" t="t" r="r" b="b"/>
            <a:pathLst>
              <a:path w="2481315" h="2433916">
                <a:moveTo>
                  <a:pt x="0" y="0"/>
                </a:moveTo>
                <a:lnTo>
                  <a:pt x="2481314" y="0"/>
                </a:lnTo>
                <a:lnTo>
                  <a:pt x="2481314" y="2433916"/>
                </a:lnTo>
                <a:lnTo>
                  <a:pt x="0" y="24339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94261" y="2685006"/>
            <a:ext cx="5645977" cy="3287060"/>
            <a:chOff x="0" y="0"/>
            <a:chExt cx="655225" cy="381469"/>
          </a:xfrm>
        </p:grpSpPr>
        <p:sp>
          <p:nvSpPr>
            <p:cNvPr id="5" name="Freeform 5"/>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6" name="TextBox 6"/>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94261" y="6475550"/>
            <a:ext cx="5645977" cy="3287060"/>
            <a:chOff x="0" y="0"/>
            <a:chExt cx="655225" cy="381469"/>
          </a:xfrm>
        </p:grpSpPr>
        <p:sp>
          <p:nvSpPr>
            <p:cNvPr id="8" name="Freeform 8"/>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9" name="TextBox 9"/>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263100" y="2685006"/>
            <a:ext cx="5645977" cy="3287060"/>
            <a:chOff x="0" y="0"/>
            <a:chExt cx="655225" cy="381469"/>
          </a:xfrm>
        </p:grpSpPr>
        <p:sp>
          <p:nvSpPr>
            <p:cNvPr id="11" name="Freeform 11"/>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12" name="TextBox 12"/>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263100" y="6475550"/>
            <a:ext cx="5645977" cy="3287060"/>
            <a:chOff x="0" y="0"/>
            <a:chExt cx="655225" cy="381469"/>
          </a:xfrm>
        </p:grpSpPr>
        <p:sp>
          <p:nvSpPr>
            <p:cNvPr id="14" name="Freeform 14"/>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15" name="TextBox 15"/>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306477" y="2341371"/>
            <a:ext cx="3821545" cy="687269"/>
            <a:chOff x="0" y="0"/>
            <a:chExt cx="2121149" cy="381469"/>
          </a:xfrm>
        </p:grpSpPr>
        <p:sp>
          <p:nvSpPr>
            <p:cNvPr id="17" name="Freeform 17"/>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18" name="TextBox 18"/>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75316" y="2341371"/>
            <a:ext cx="3821545" cy="687269"/>
            <a:chOff x="0" y="0"/>
            <a:chExt cx="2121149" cy="381469"/>
          </a:xfrm>
        </p:grpSpPr>
        <p:sp>
          <p:nvSpPr>
            <p:cNvPr id="20" name="Freeform 20"/>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1" name="TextBox 21"/>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306477" y="6248503"/>
            <a:ext cx="3821545" cy="687269"/>
            <a:chOff x="0" y="0"/>
            <a:chExt cx="2121149" cy="381469"/>
          </a:xfrm>
        </p:grpSpPr>
        <p:sp>
          <p:nvSpPr>
            <p:cNvPr id="23" name="Freeform 23"/>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4" name="TextBox 24"/>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7175316" y="6248503"/>
            <a:ext cx="3821545" cy="687269"/>
            <a:chOff x="0" y="0"/>
            <a:chExt cx="2121149" cy="381469"/>
          </a:xfrm>
        </p:grpSpPr>
        <p:sp>
          <p:nvSpPr>
            <p:cNvPr id="26" name="Freeform 26"/>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7" name="TextBox 27"/>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184823" y="2685006"/>
            <a:ext cx="5645977" cy="3287060"/>
            <a:chOff x="0" y="0"/>
            <a:chExt cx="655225" cy="381469"/>
          </a:xfrm>
        </p:grpSpPr>
        <p:sp>
          <p:nvSpPr>
            <p:cNvPr id="29" name="Freeform 29"/>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30" name="TextBox 30"/>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2184823" y="6475550"/>
            <a:ext cx="5645977" cy="3287060"/>
            <a:chOff x="0" y="0"/>
            <a:chExt cx="655225" cy="381469"/>
          </a:xfrm>
        </p:grpSpPr>
        <p:sp>
          <p:nvSpPr>
            <p:cNvPr id="32" name="Freeform 32"/>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33" name="TextBox 33"/>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3097039" y="2341371"/>
            <a:ext cx="3821545" cy="687269"/>
            <a:chOff x="0" y="0"/>
            <a:chExt cx="2121149" cy="381469"/>
          </a:xfrm>
        </p:grpSpPr>
        <p:sp>
          <p:nvSpPr>
            <p:cNvPr id="35" name="Freeform 35"/>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36" name="TextBox 36"/>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3097039" y="6248503"/>
            <a:ext cx="3821545" cy="687269"/>
            <a:chOff x="0" y="0"/>
            <a:chExt cx="2121149" cy="381469"/>
          </a:xfrm>
        </p:grpSpPr>
        <p:sp>
          <p:nvSpPr>
            <p:cNvPr id="38" name="Freeform 38"/>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39" name="TextBox 39"/>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rot="-829265">
            <a:off x="694452" y="647318"/>
            <a:ext cx="1224051" cy="1204021"/>
          </a:xfrm>
          <a:custGeom>
            <a:avLst/>
            <a:gdLst/>
            <a:ahLst/>
            <a:cxnLst/>
            <a:rect l="l" t="t" r="r" b="b"/>
            <a:pathLst>
              <a:path w="1224051" h="1204021">
                <a:moveTo>
                  <a:pt x="0" y="0"/>
                </a:moveTo>
                <a:lnTo>
                  <a:pt x="1224051" y="0"/>
                </a:lnTo>
                <a:lnTo>
                  <a:pt x="1224051" y="1204021"/>
                </a:lnTo>
                <a:lnTo>
                  <a:pt x="0" y="1204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1" name="TextBox 41"/>
          <p:cNvSpPr txBox="1"/>
          <p:nvPr/>
        </p:nvSpPr>
        <p:spPr>
          <a:xfrm>
            <a:off x="921119" y="3741242"/>
            <a:ext cx="4592262" cy="930827"/>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Trained a logistic regression model as a baseline model</a:t>
            </a:r>
          </a:p>
        </p:txBody>
      </p:sp>
      <p:sp>
        <p:nvSpPr>
          <p:cNvPr id="42" name="TextBox 42"/>
          <p:cNvSpPr txBox="1"/>
          <p:nvPr/>
        </p:nvSpPr>
        <p:spPr>
          <a:xfrm>
            <a:off x="6789957" y="3340663"/>
            <a:ext cx="4592262" cy="1906612"/>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Implemented a random forest classifier to capture non-linear relationships between features</a:t>
            </a:r>
          </a:p>
        </p:txBody>
      </p:sp>
      <p:sp>
        <p:nvSpPr>
          <p:cNvPr id="43" name="TextBox 43"/>
          <p:cNvSpPr txBox="1"/>
          <p:nvPr/>
        </p:nvSpPr>
        <p:spPr>
          <a:xfrm>
            <a:off x="921119" y="7169175"/>
            <a:ext cx="4592262" cy="2393925"/>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Employed SVM with different kernels to find the best separating hyperplane. (Chosen Kernel:</a:t>
            </a:r>
          </a:p>
          <a:p>
            <a:pPr algn="ctr">
              <a:lnSpc>
                <a:spcPts val="3762"/>
              </a:lnSpc>
            </a:pPr>
            <a:r>
              <a:rPr lang="en-GB" sz="2687" dirty="0">
                <a:solidFill>
                  <a:srgbClr val="222366"/>
                </a:solidFill>
                <a:latin typeface="Public Sans"/>
              </a:rPr>
              <a:t>Linear )</a:t>
            </a:r>
          </a:p>
        </p:txBody>
      </p:sp>
      <p:sp>
        <p:nvSpPr>
          <p:cNvPr id="44" name="TextBox 44"/>
          <p:cNvSpPr txBox="1"/>
          <p:nvPr/>
        </p:nvSpPr>
        <p:spPr>
          <a:xfrm>
            <a:off x="6789957" y="7173897"/>
            <a:ext cx="4592262" cy="1906612"/>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Implemented KNN to classify data points based on the majority class of their nearest neighbours</a:t>
            </a:r>
          </a:p>
        </p:txBody>
      </p:sp>
      <p:sp>
        <p:nvSpPr>
          <p:cNvPr id="45" name="TextBox 45"/>
          <p:cNvSpPr txBox="1"/>
          <p:nvPr/>
        </p:nvSpPr>
        <p:spPr>
          <a:xfrm>
            <a:off x="1411149" y="2363137"/>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Logistic Regression</a:t>
            </a:r>
          </a:p>
        </p:txBody>
      </p:sp>
      <p:sp>
        <p:nvSpPr>
          <p:cNvPr id="46" name="TextBox 46"/>
          <p:cNvSpPr txBox="1"/>
          <p:nvPr/>
        </p:nvSpPr>
        <p:spPr>
          <a:xfrm>
            <a:off x="7279987" y="2363137"/>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Random Forest</a:t>
            </a:r>
          </a:p>
        </p:txBody>
      </p:sp>
      <p:sp>
        <p:nvSpPr>
          <p:cNvPr id="47" name="TextBox 47"/>
          <p:cNvSpPr txBox="1"/>
          <p:nvPr/>
        </p:nvSpPr>
        <p:spPr>
          <a:xfrm>
            <a:off x="1411149" y="6324491"/>
            <a:ext cx="3598497" cy="415043"/>
          </a:xfrm>
          <a:prstGeom prst="rect">
            <a:avLst/>
          </a:prstGeom>
        </p:spPr>
        <p:txBody>
          <a:bodyPr lIns="0" tIns="0" rIns="0" bIns="0" rtlCol="0" anchor="t">
            <a:spAutoFit/>
          </a:bodyPr>
          <a:lstStyle/>
          <a:p>
            <a:pPr algn="ctr">
              <a:lnSpc>
                <a:spcPts val="3373"/>
              </a:lnSpc>
            </a:pPr>
            <a:r>
              <a:rPr lang="en-US" sz="2409">
                <a:solidFill>
                  <a:srgbClr val="222366"/>
                </a:solidFill>
                <a:latin typeface="Public Sans Bold"/>
              </a:rPr>
              <a:t>Support Vector Machine</a:t>
            </a:r>
          </a:p>
        </p:txBody>
      </p:sp>
      <p:sp>
        <p:nvSpPr>
          <p:cNvPr id="48" name="TextBox 48"/>
          <p:cNvSpPr txBox="1"/>
          <p:nvPr/>
        </p:nvSpPr>
        <p:spPr>
          <a:xfrm>
            <a:off x="7279987" y="6324491"/>
            <a:ext cx="3598497" cy="464573"/>
          </a:xfrm>
          <a:prstGeom prst="rect">
            <a:avLst/>
          </a:prstGeom>
        </p:spPr>
        <p:txBody>
          <a:bodyPr lIns="0" tIns="0" rIns="0" bIns="0" rtlCol="0" anchor="t">
            <a:spAutoFit/>
          </a:bodyPr>
          <a:lstStyle/>
          <a:p>
            <a:pPr algn="ctr">
              <a:lnSpc>
                <a:spcPts val="3793"/>
              </a:lnSpc>
            </a:pPr>
            <a:r>
              <a:rPr lang="en-US" sz="2709">
                <a:solidFill>
                  <a:srgbClr val="222366"/>
                </a:solidFill>
                <a:latin typeface="Public Sans Bold"/>
              </a:rPr>
              <a:t>K-Nearest Neighbors</a:t>
            </a:r>
          </a:p>
        </p:txBody>
      </p:sp>
      <p:sp>
        <p:nvSpPr>
          <p:cNvPr id="49" name="TextBox 49"/>
          <p:cNvSpPr txBox="1"/>
          <p:nvPr/>
        </p:nvSpPr>
        <p:spPr>
          <a:xfrm>
            <a:off x="1762406" y="55749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Machine Learning Models</a:t>
            </a:r>
          </a:p>
        </p:txBody>
      </p:sp>
      <p:sp>
        <p:nvSpPr>
          <p:cNvPr id="50" name="TextBox 50"/>
          <p:cNvSpPr txBox="1"/>
          <p:nvPr/>
        </p:nvSpPr>
        <p:spPr>
          <a:xfrm>
            <a:off x="12711681" y="3435913"/>
            <a:ext cx="4592262" cy="1419299"/>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Built a decision tree classifier to understand the decision-making process</a:t>
            </a:r>
          </a:p>
        </p:txBody>
      </p:sp>
      <p:sp>
        <p:nvSpPr>
          <p:cNvPr id="51" name="TextBox 51"/>
          <p:cNvSpPr txBox="1"/>
          <p:nvPr/>
        </p:nvSpPr>
        <p:spPr>
          <a:xfrm>
            <a:off x="12711681" y="7042190"/>
            <a:ext cx="4592262" cy="2393925"/>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Constructed a  Neural Network with multiple hidden layers using TensorFlow &amp; optimised it using </a:t>
            </a:r>
            <a:r>
              <a:rPr lang="en-GB" sz="2687" dirty="0" err="1">
                <a:solidFill>
                  <a:srgbClr val="222366"/>
                </a:solidFill>
                <a:latin typeface="Public Sans"/>
              </a:rPr>
              <a:t>Keras</a:t>
            </a:r>
            <a:r>
              <a:rPr lang="en-GB" sz="2687" dirty="0">
                <a:solidFill>
                  <a:srgbClr val="222366"/>
                </a:solidFill>
                <a:latin typeface="Public Sans"/>
              </a:rPr>
              <a:t>-Tuner</a:t>
            </a:r>
          </a:p>
        </p:txBody>
      </p:sp>
      <p:sp>
        <p:nvSpPr>
          <p:cNvPr id="52" name="TextBox 52"/>
          <p:cNvSpPr txBox="1"/>
          <p:nvPr/>
        </p:nvSpPr>
        <p:spPr>
          <a:xfrm>
            <a:off x="13201710" y="2363137"/>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Decision Tree</a:t>
            </a:r>
          </a:p>
        </p:txBody>
      </p:sp>
      <p:sp>
        <p:nvSpPr>
          <p:cNvPr id="53" name="TextBox 53"/>
          <p:cNvSpPr txBox="1"/>
          <p:nvPr/>
        </p:nvSpPr>
        <p:spPr>
          <a:xfrm>
            <a:off x="13201710" y="6270269"/>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Neural Networks</a:t>
            </a:r>
          </a:p>
        </p:txBody>
      </p:sp>
      <p:sp>
        <p:nvSpPr>
          <p:cNvPr id="54" name="Freeform 54"/>
          <p:cNvSpPr/>
          <p:nvPr/>
        </p:nvSpPr>
        <p:spPr>
          <a:xfrm rot="814863">
            <a:off x="16482498" y="684374"/>
            <a:ext cx="1224051" cy="1204021"/>
          </a:xfrm>
          <a:custGeom>
            <a:avLst/>
            <a:gdLst/>
            <a:ahLst/>
            <a:cxnLst/>
            <a:rect l="l" t="t" r="r" b="b"/>
            <a:pathLst>
              <a:path w="1224051" h="1204021">
                <a:moveTo>
                  <a:pt x="0" y="0"/>
                </a:moveTo>
                <a:lnTo>
                  <a:pt x="1224051" y="0"/>
                </a:lnTo>
                <a:lnTo>
                  <a:pt x="1224051" y="1204020"/>
                </a:lnTo>
                <a:lnTo>
                  <a:pt x="0" y="1204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462539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7906" y="1657322"/>
            <a:ext cx="3821545" cy="687269"/>
            <a:chOff x="0" y="0"/>
            <a:chExt cx="2121149" cy="381469"/>
          </a:xfrm>
        </p:grpSpPr>
        <p:sp>
          <p:nvSpPr>
            <p:cNvPr id="3" name="Freeform 3"/>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4" name="TextBox 4"/>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57906" y="6005437"/>
            <a:ext cx="3821545" cy="687269"/>
            <a:chOff x="0" y="0"/>
            <a:chExt cx="2121149" cy="381469"/>
          </a:xfrm>
        </p:grpSpPr>
        <p:sp>
          <p:nvSpPr>
            <p:cNvPr id="6" name="Freeform 6"/>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7" name="TextBox 7"/>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962577" y="2436397"/>
            <a:ext cx="10436048" cy="3343884"/>
          </a:xfrm>
          <a:custGeom>
            <a:avLst/>
            <a:gdLst/>
            <a:ahLst/>
            <a:cxnLst/>
            <a:rect l="l" t="t" r="r" b="b"/>
            <a:pathLst>
              <a:path w="10436048" h="3343884">
                <a:moveTo>
                  <a:pt x="0" y="0"/>
                </a:moveTo>
                <a:lnTo>
                  <a:pt x="10436048" y="0"/>
                </a:lnTo>
                <a:lnTo>
                  <a:pt x="10436048" y="3343884"/>
                </a:lnTo>
                <a:lnTo>
                  <a:pt x="0" y="3343884"/>
                </a:lnTo>
                <a:lnTo>
                  <a:pt x="0" y="0"/>
                </a:lnTo>
                <a:close/>
              </a:path>
            </a:pathLst>
          </a:custGeom>
          <a:blipFill>
            <a:blip r:embed="rId3"/>
            <a:stretch>
              <a:fillRect/>
            </a:stretch>
          </a:blipFill>
        </p:spPr>
        <p:txBody>
          <a:bodyPr/>
          <a:lstStyle/>
          <a:p>
            <a:endParaRPr lang="en-US"/>
          </a:p>
        </p:txBody>
      </p:sp>
      <p:sp>
        <p:nvSpPr>
          <p:cNvPr id="9" name="Freeform 9"/>
          <p:cNvSpPr/>
          <p:nvPr/>
        </p:nvSpPr>
        <p:spPr>
          <a:xfrm>
            <a:off x="4004012" y="6822163"/>
            <a:ext cx="10394613" cy="3369587"/>
          </a:xfrm>
          <a:custGeom>
            <a:avLst/>
            <a:gdLst/>
            <a:ahLst/>
            <a:cxnLst/>
            <a:rect l="l" t="t" r="r" b="b"/>
            <a:pathLst>
              <a:path w="10394613" h="3369587">
                <a:moveTo>
                  <a:pt x="0" y="0"/>
                </a:moveTo>
                <a:lnTo>
                  <a:pt x="10394613" y="0"/>
                </a:lnTo>
                <a:lnTo>
                  <a:pt x="10394613" y="3369587"/>
                </a:lnTo>
                <a:lnTo>
                  <a:pt x="0" y="3369587"/>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762406" y="27174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Model Results &amp; Evaluation</a:t>
            </a:r>
          </a:p>
        </p:txBody>
      </p:sp>
      <p:sp>
        <p:nvSpPr>
          <p:cNvPr id="11" name="TextBox 11"/>
          <p:cNvSpPr txBox="1"/>
          <p:nvPr/>
        </p:nvSpPr>
        <p:spPr>
          <a:xfrm>
            <a:off x="3962577" y="1679088"/>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Logistic Regression</a:t>
            </a:r>
          </a:p>
        </p:txBody>
      </p:sp>
      <p:sp>
        <p:nvSpPr>
          <p:cNvPr id="12" name="TextBox 12"/>
          <p:cNvSpPr txBox="1"/>
          <p:nvPr/>
        </p:nvSpPr>
        <p:spPr>
          <a:xfrm>
            <a:off x="3962577" y="6027204"/>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Random Forest</a:t>
            </a:r>
          </a:p>
        </p:txBody>
      </p:sp>
      <p:sp>
        <p:nvSpPr>
          <p:cNvPr id="13" name="Freeform 13"/>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5252" y="8670689"/>
            <a:ext cx="2226371" cy="2183842"/>
          </a:xfrm>
          <a:custGeom>
            <a:avLst/>
            <a:gdLst/>
            <a:ahLst/>
            <a:cxnLst/>
            <a:rect l="l" t="t" r="r" b="b"/>
            <a:pathLst>
              <a:path w="2226371" h="2183842">
                <a:moveTo>
                  <a:pt x="0" y="0"/>
                </a:moveTo>
                <a:lnTo>
                  <a:pt x="2226371" y="0"/>
                </a:lnTo>
                <a:lnTo>
                  <a:pt x="2226371" y="2183843"/>
                </a:lnTo>
                <a:lnTo>
                  <a:pt x="0" y="2183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0" name="Freeform 40"/>
          <p:cNvSpPr/>
          <p:nvPr/>
        </p:nvSpPr>
        <p:spPr>
          <a:xfrm rot="-829265">
            <a:off x="444917" y="453986"/>
            <a:ext cx="1224051" cy="1204021"/>
          </a:xfrm>
          <a:custGeom>
            <a:avLst/>
            <a:gdLst/>
            <a:ahLst/>
            <a:cxnLst/>
            <a:rect l="l" t="t" r="r" b="b"/>
            <a:pathLst>
              <a:path w="1224051" h="1204021">
                <a:moveTo>
                  <a:pt x="0" y="0"/>
                </a:moveTo>
                <a:lnTo>
                  <a:pt x="1224051" y="0"/>
                </a:lnTo>
                <a:lnTo>
                  <a:pt x="1224051" y="1204021"/>
                </a:lnTo>
                <a:lnTo>
                  <a:pt x="0" y="1204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9" name="TextBox 49"/>
          <p:cNvSpPr txBox="1"/>
          <p:nvPr/>
        </p:nvSpPr>
        <p:spPr>
          <a:xfrm>
            <a:off x="1762406" y="557490"/>
            <a:ext cx="14763189" cy="1000851"/>
          </a:xfrm>
          <a:prstGeom prst="rect">
            <a:avLst/>
          </a:prstGeom>
        </p:spPr>
        <p:txBody>
          <a:bodyPr lIns="0" tIns="0" rIns="0" bIns="0" rtlCol="0" anchor="t">
            <a:spAutoFit/>
          </a:bodyPr>
          <a:lstStyle/>
          <a:p>
            <a:pPr algn="ctr">
              <a:lnSpc>
                <a:spcPts val="8819"/>
              </a:lnSpc>
            </a:pPr>
            <a:r>
              <a:rPr lang="en-US" sz="6300" dirty="0">
                <a:solidFill>
                  <a:srgbClr val="222366"/>
                </a:solidFill>
                <a:latin typeface="Brick Sans"/>
              </a:rPr>
              <a:t>Model Feature Importances</a:t>
            </a:r>
          </a:p>
        </p:txBody>
      </p:sp>
      <p:sp>
        <p:nvSpPr>
          <p:cNvPr id="54" name="Freeform 54"/>
          <p:cNvSpPr/>
          <p:nvPr/>
        </p:nvSpPr>
        <p:spPr>
          <a:xfrm rot="814863">
            <a:off x="16634897" y="469784"/>
            <a:ext cx="1224051" cy="1204021"/>
          </a:xfrm>
          <a:custGeom>
            <a:avLst/>
            <a:gdLst/>
            <a:ahLst/>
            <a:cxnLst/>
            <a:rect l="l" t="t" r="r" b="b"/>
            <a:pathLst>
              <a:path w="1224051" h="1204021">
                <a:moveTo>
                  <a:pt x="0" y="0"/>
                </a:moveTo>
                <a:lnTo>
                  <a:pt x="1224051" y="0"/>
                </a:lnTo>
                <a:lnTo>
                  <a:pt x="1224051" y="1204020"/>
                </a:lnTo>
                <a:lnTo>
                  <a:pt x="0" y="1204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6" name="Picture 55">
            <a:extLst>
              <a:ext uri="{FF2B5EF4-FFF2-40B4-BE49-F238E27FC236}">
                <a16:creationId xmlns:a16="http://schemas.microsoft.com/office/drawing/2014/main" id="{2106F3B5-C8ED-B94E-A524-9CFA2FA4700D}"/>
              </a:ext>
            </a:extLst>
          </p:cNvPr>
          <p:cNvPicPr>
            <a:picLocks noChangeAspect="1"/>
          </p:cNvPicPr>
          <p:nvPr/>
        </p:nvPicPr>
        <p:blipFill>
          <a:blip r:embed="rId7"/>
          <a:stretch>
            <a:fillRect/>
          </a:stretch>
        </p:blipFill>
        <p:spPr>
          <a:xfrm>
            <a:off x="2731854" y="1764197"/>
            <a:ext cx="12823083" cy="79653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1446</Words>
  <Application>Microsoft Macintosh PowerPoint</Application>
  <PresentationFormat>Custom</PresentationFormat>
  <Paragraphs>148</Paragraphs>
  <Slides>15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Public Sans Bold</vt:lpstr>
      <vt:lpstr>Canva Sans</vt:lpstr>
      <vt:lpstr>Public Sans</vt:lpstr>
      <vt:lpstr>Brick Sans</vt:lpstr>
      <vt:lpstr>Arial</vt:lpstr>
      <vt:lpstr>Calibri</vt:lpstr>
      <vt:lpstr>Public Sans Heavy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Godswill Anyasor</dc:creator>
  <cp:lastModifiedBy>Sum Yeung Bernard Tse</cp:lastModifiedBy>
  <cp:revision>16</cp:revision>
  <dcterms:created xsi:type="dcterms:W3CDTF">2006-08-16T00:00:00Z</dcterms:created>
  <dcterms:modified xsi:type="dcterms:W3CDTF">2024-04-04T16:55:30Z</dcterms:modified>
  <dc:identifier>DAGAvC1N5kI</dc:identifier>
</cp:coreProperties>
</file>